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7" r:id="rId1"/>
  </p:sldMasterIdLst>
  <p:notesMasterIdLst>
    <p:notesMasterId r:id="rId38"/>
  </p:notesMasterIdLst>
  <p:handoutMasterIdLst>
    <p:handoutMasterId r:id="rId39"/>
  </p:handoutMasterIdLst>
  <p:sldIdLst>
    <p:sldId id="282" r:id="rId2"/>
    <p:sldId id="285" r:id="rId3"/>
    <p:sldId id="286" r:id="rId4"/>
    <p:sldId id="270" r:id="rId5"/>
    <p:sldId id="278" r:id="rId6"/>
    <p:sldId id="267" r:id="rId7"/>
    <p:sldId id="313" r:id="rId8"/>
    <p:sldId id="311" r:id="rId9"/>
    <p:sldId id="317" r:id="rId10"/>
    <p:sldId id="316"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25" r:id="rId24"/>
    <p:sldId id="363" r:id="rId25"/>
    <p:sldId id="364" r:id="rId26"/>
    <p:sldId id="365" r:id="rId27"/>
    <p:sldId id="366" r:id="rId28"/>
    <p:sldId id="367" r:id="rId29"/>
    <p:sldId id="368" r:id="rId30"/>
    <p:sldId id="326" r:id="rId31"/>
    <p:sldId id="350" r:id="rId32"/>
    <p:sldId id="333" r:id="rId33"/>
    <p:sldId id="369" r:id="rId34"/>
    <p:sldId id="332" r:id="rId35"/>
    <p:sldId id="257" r:id="rId36"/>
    <p:sldId id="258" r:id="rId37"/>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7" autoAdjust="0"/>
    <p:restoredTop sz="77063" autoAdjust="0"/>
  </p:normalViewPr>
  <p:slideViewPr>
    <p:cSldViewPr>
      <p:cViewPr>
        <p:scale>
          <a:sx n="67" d="100"/>
          <a:sy n="67" d="100"/>
        </p:scale>
        <p:origin x="-4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a:p>
        </p:txBody>
      </p:sp>
      <p:sp>
        <p:nvSpPr>
          <p:cNvPr id="1126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a:p>
        </p:txBody>
      </p:sp>
      <p:sp>
        <p:nvSpPr>
          <p:cNvPr id="1126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a:p>
        </p:txBody>
      </p:sp>
      <p:sp>
        <p:nvSpPr>
          <p:cNvPr id="1126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FA8F7E80-5852-45B9-AE0A-A6A94FFDDE26}" type="slidenum">
              <a:rPr lang="en-US"/>
              <a:pPr>
                <a:defRPr/>
              </a:pPr>
              <a:t>‹#›</a:t>
            </a:fld>
            <a:endParaRPr lang="en-US"/>
          </a:p>
        </p:txBody>
      </p:sp>
    </p:spTree>
    <p:extLst>
      <p:ext uri="{BB962C8B-B14F-4D97-AF65-F5344CB8AC3E}">
        <p14:creationId xmlns:p14="http://schemas.microsoft.com/office/powerpoint/2010/main" val="298885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D5FDD39D-F6C0-4EB8-B9C0-B8A7F76C252F}" type="datetimeFigureOut">
              <a:rPr lang="en-US"/>
              <a:pPr>
                <a:defRPr/>
              </a:pPr>
              <a:t>5/16/2013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6442435C-CF77-4032-B7F7-64AE64430F60}" type="slidenum">
              <a:rPr lang="en-US"/>
              <a:pPr>
                <a:defRPr/>
              </a:pPr>
              <a:t>‹#›</a:t>
            </a:fld>
            <a:endParaRPr lang="en-US"/>
          </a:p>
        </p:txBody>
      </p:sp>
    </p:spTree>
    <p:extLst>
      <p:ext uri="{BB962C8B-B14F-4D97-AF65-F5344CB8AC3E}">
        <p14:creationId xmlns:p14="http://schemas.microsoft.com/office/powerpoint/2010/main" val="2978640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a:t>
            </a:r>
            <a:r>
              <a:rPr lang="en-US" baseline="0" dirty="0" smtClean="0"/>
              <a:t> most of these databases, UF has a subscription, but you can sign up while you’re on a campus network with your UF email address and then use those credentials to log in from off-campus in the future. Grants.gov is totally public.</a:t>
            </a:r>
            <a:endParaRPr lang="en-US" dirty="0"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DBA75A-0C49-4561-9499-F0F7B07200EB}" type="slidenum">
              <a:rPr lang="en-US" smtClean="0"/>
              <a:pPr>
                <a:defRPr/>
              </a:pPr>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COS/Pivot</a:t>
            </a:r>
            <a:r>
              <a:rPr lang="en-US" baseline="0" dirty="0" smtClean="0"/>
              <a:t> has a robust set of keywords, making it a great first place to start searching for ideas on what keywords to use. Start typing a word and you’ll usually find one or more categories it matches.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15</a:t>
            </a:fld>
            <a:endParaRPr lang="en-US"/>
          </a:p>
        </p:txBody>
      </p:sp>
    </p:spTree>
    <p:extLst>
      <p:ext uri="{BB962C8B-B14F-4D97-AF65-F5344CB8AC3E}">
        <p14:creationId xmlns:p14="http://schemas.microsoft.com/office/powerpoint/2010/main" val="328763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broadly – there may be multiple relevant keywords for you</a:t>
            </a:r>
            <a:r>
              <a:rPr lang="en-US" baseline="0" dirty="0" smtClean="0"/>
              <a:t>. If you check the checkbox with “explode” next to the search box, then selecting “Transportation Engineering” will also include opportunities tagged with the subcategories under that tag, like “Transportation Engineering Design” – meaning you’ll have fewer categories to manually pick.</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16</a:t>
            </a:fld>
            <a:endParaRPr lang="en-US"/>
          </a:p>
        </p:txBody>
      </p:sp>
    </p:spTree>
    <p:extLst>
      <p:ext uri="{BB962C8B-B14F-4D97-AF65-F5344CB8AC3E}">
        <p14:creationId xmlns:p14="http://schemas.microsoft.com/office/powerpoint/2010/main" val="326914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Picking</a:t>
            </a:r>
            <a:r>
              <a:rPr lang="en-US" baseline="0" dirty="0" smtClean="0"/>
              <a:t> the broadest keywords possible will mean a lot of opportunities to sort through, but it also means that you may find opportunities you wouldn’t find searching for funding that specifically targets your exact project.</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17</a:t>
            </a:fld>
            <a:endParaRPr lang="en-US"/>
          </a:p>
        </p:txBody>
      </p:sp>
    </p:spTree>
    <p:extLst>
      <p:ext uri="{BB962C8B-B14F-4D97-AF65-F5344CB8AC3E}">
        <p14:creationId xmlns:p14="http://schemas.microsoft.com/office/powerpoint/2010/main" val="198800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include keywords for which your project is relevant, even if you</a:t>
            </a:r>
            <a:r>
              <a:rPr lang="en-US" baseline="0" dirty="0" smtClean="0"/>
              <a:t> don’t think of it as the focus of your work.</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18</a:t>
            </a:fld>
            <a:endParaRPr lang="en-US"/>
          </a:p>
        </p:txBody>
      </p:sp>
    </p:spTree>
    <p:extLst>
      <p:ext uri="{BB962C8B-B14F-4D97-AF65-F5344CB8AC3E}">
        <p14:creationId xmlns:p14="http://schemas.microsoft.com/office/powerpoint/2010/main" val="349668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finished picking keywords, you can hit</a:t>
            </a:r>
            <a:r>
              <a:rPr lang="en-US" baseline="0" dirty="0" smtClean="0"/>
              <a:t> search. We generally immediately save the search (you have to be logged in for this feature). Also, you can use the categories at left to quickly filter the search results.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19</a:t>
            </a:fld>
            <a:endParaRPr lang="en-US"/>
          </a:p>
        </p:txBody>
      </p:sp>
    </p:spTree>
    <p:extLst>
      <p:ext uri="{BB962C8B-B14F-4D97-AF65-F5344CB8AC3E}">
        <p14:creationId xmlns:p14="http://schemas.microsoft.com/office/powerpoint/2010/main" val="235841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save a search, you can either simply save it, or ask for weekly opportunity updates. This is a great option – Sunday evenings, you’ll get one email listing all of the new results for ALL of your saved searches, so you can set up different searches for different potential projects and just get one email per week.</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20</a:t>
            </a:fld>
            <a:endParaRPr lang="en-US"/>
          </a:p>
        </p:txBody>
      </p:sp>
    </p:spTree>
    <p:extLst>
      <p:ext uri="{BB962C8B-B14F-4D97-AF65-F5344CB8AC3E}">
        <p14:creationId xmlns:p14="http://schemas.microsoft.com/office/powerpoint/2010/main" val="105731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through to an individual opportunity,</a:t>
            </a:r>
            <a:r>
              <a:rPr lang="en-US" baseline="0" dirty="0" smtClean="0"/>
              <a:t> this is what you see. You can use the “track” or “set to active” features to get email alerts whenever the opportunity is updated (for instance, when the next year’s deadline is announced). There is a link to the sponsor website – we recommend you use this to find the best up-to-date and complete details, but you can also read the summary info below (just remember that humans copy it from the sponsor website, and the sponsor website is the set of guidelines that really matters!). The “limited submission” tag at top left means UF can submit only a set number of applications, so please contact our office at limitedprograms@research.ufl.edu to ask what the internal coordination requirements are.</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21</a:t>
            </a:fld>
            <a:endParaRPr lang="en-US"/>
          </a:p>
        </p:txBody>
      </p:sp>
    </p:spTree>
    <p:extLst>
      <p:ext uri="{BB962C8B-B14F-4D97-AF65-F5344CB8AC3E}">
        <p14:creationId xmlns:p14="http://schemas.microsoft.com/office/powerpoint/2010/main" val="2940724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down, you can see some more info on the program, including the keywords it matches (you may find ones you want to add to your next search!).</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22</a:t>
            </a:fld>
            <a:endParaRPr lang="en-US"/>
          </a:p>
        </p:txBody>
      </p:sp>
    </p:spTree>
    <p:extLst>
      <p:ext uri="{BB962C8B-B14F-4D97-AF65-F5344CB8AC3E}">
        <p14:creationId xmlns:p14="http://schemas.microsoft.com/office/powerpoint/2010/main" val="225621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individual ICs</a:t>
            </a:r>
            <a:r>
              <a:rPr lang="en-US" baseline="0" dirty="0" smtClean="0"/>
              <a:t> (institutes and centers) within NIH, or program directorates within NSF, have individual funding alerts available via their website as well.</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23</a:t>
            </a:fld>
            <a:endParaRPr lang="en-US"/>
          </a:p>
        </p:txBody>
      </p:sp>
    </p:spTree>
    <p:extLst>
      <p:ext uri="{BB962C8B-B14F-4D97-AF65-F5344CB8AC3E}">
        <p14:creationId xmlns:p14="http://schemas.microsoft.com/office/powerpoint/2010/main" val="92054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Foundation</a:t>
            </a:r>
            <a:r>
              <a:rPr lang="en-US" baseline="0" dirty="0" smtClean="0"/>
              <a:t> Center website is available while on UF campus (UF has a subscription). You can use the “Newsletters” link at the top right to sign up for funding alerts.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24</a:t>
            </a:fld>
            <a:endParaRPr lang="en-US"/>
          </a:p>
        </p:txBody>
      </p:sp>
    </p:spTree>
    <p:extLst>
      <p:ext uri="{BB962C8B-B14F-4D97-AF65-F5344CB8AC3E}">
        <p14:creationId xmlns:p14="http://schemas.microsoft.com/office/powerpoint/2010/main" val="44660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pivot.cos.com, using the “Profiles” tab, you can search for the profile of anyone – yourself (as</a:t>
            </a:r>
            <a:r>
              <a:rPr lang="en-US" baseline="0" dirty="0" smtClean="0"/>
              <a:t> a grad student, you are unlikely to have one already, but you can create one using the instructions on the site), your advisor, others whose work you are interested in…) or browse through the profiles already on the site by college/department, but be aware that Pivot doesn’t always perfectly categorize everyone if they haven’t claimed their profile.</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7</a:t>
            </a:fld>
            <a:endParaRPr lang="en-US"/>
          </a:p>
        </p:txBody>
      </p:sp>
    </p:spTree>
    <p:extLst>
      <p:ext uri="{BB962C8B-B14F-4D97-AF65-F5344CB8AC3E}">
        <p14:creationId xmlns:p14="http://schemas.microsoft.com/office/powerpoint/2010/main" val="97249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different</a:t>
            </a:r>
            <a:r>
              <a:rPr lang="en-US" baseline="0" dirty="0" smtClean="0"/>
              <a:t> subscription options, some with all requests for proposals (RFPs), some with general news, and some with news on funding in specific areas, and they all have different frequencies.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25</a:t>
            </a:fld>
            <a:endParaRPr lang="en-US"/>
          </a:p>
        </p:txBody>
      </p:sp>
    </p:spTree>
    <p:extLst>
      <p:ext uri="{BB962C8B-B14F-4D97-AF65-F5344CB8AC3E}">
        <p14:creationId xmlns:p14="http://schemas.microsoft.com/office/powerpoint/2010/main" val="333578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use the Foundation</a:t>
            </a:r>
            <a:r>
              <a:rPr lang="en-US" baseline="0" dirty="0" smtClean="0"/>
              <a:t> Directory website to look up specific foundations you’ve heard about, or to search for local foundations.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26</a:t>
            </a:fld>
            <a:endParaRPr lang="en-US"/>
          </a:p>
        </p:txBody>
      </p:sp>
    </p:spTree>
    <p:extLst>
      <p:ext uri="{BB962C8B-B14F-4D97-AF65-F5344CB8AC3E}">
        <p14:creationId xmlns:p14="http://schemas.microsoft.com/office/powerpoint/2010/main" val="5159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an individual foundation page, you can find contact info (but definitely default to any</a:t>
            </a:r>
            <a:r>
              <a:rPr lang="en-US" baseline="0" dirty="0" smtClean="0"/>
              <a:t> contact info given on the actual foundation website, or better yet, specifically on the request for proposals – this is just a good piece of information to have if there’s no contact info on the website, but use it with caution), basic stats about the foundation, and at the bottom, a link to their 990 forms from previous years.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27</a:t>
            </a:fld>
            <a:endParaRPr lang="en-US"/>
          </a:p>
        </p:txBody>
      </p:sp>
    </p:spTree>
    <p:extLst>
      <p:ext uri="{BB962C8B-B14F-4D97-AF65-F5344CB8AC3E}">
        <p14:creationId xmlns:p14="http://schemas.microsoft.com/office/powerpoint/2010/main" val="214950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990 form is a tax form filed by foundations, and further down you will find</a:t>
            </a:r>
            <a:r>
              <a:rPr lang="en-US" baseline="0" dirty="0" smtClean="0"/>
              <a:t> some potentially useful information that may help you determine exactly what kind of work the foundation is looking to fund, especially if their website isn’t very clear on this.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28</a:t>
            </a:fld>
            <a:endParaRPr lang="en-US"/>
          </a:p>
        </p:txBody>
      </p:sp>
    </p:spTree>
    <p:extLst>
      <p:ext uri="{BB962C8B-B14F-4D97-AF65-F5344CB8AC3E}">
        <p14:creationId xmlns:p14="http://schemas.microsoft.com/office/powerpoint/2010/main" val="216982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990 form shows you what grants the foundation made in the year the form was filed. The</a:t>
            </a:r>
            <a:r>
              <a:rPr lang="en-US" baseline="0" dirty="0" smtClean="0"/>
              <a:t> format varies, and you have to scroll a bit, but thi</a:t>
            </a:r>
            <a:r>
              <a:rPr lang="en-US" dirty="0" smtClean="0"/>
              <a:t>s can be very</a:t>
            </a:r>
            <a:r>
              <a:rPr lang="en-US" baseline="0" dirty="0" smtClean="0"/>
              <a:t> helpful – you can see whether they tend to make grants only to their local area, or if they tend to focus on one or two specific areas, even if this isn’t stated on their website. For instance, if I kept going I would learn that RGK Foundation does make a lot of grants in their local area (near Austin, TX), but at least half are outside that area, some very far away. I’d also see how big their grants usually were, and that they seem to fund a lot of community charitable work and ALS research.</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29</a:t>
            </a:fld>
            <a:endParaRPr lang="en-US"/>
          </a:p>
        </p:txBody>
      </p:sp>
    </p:spTree>
    <p:extLst>
      <p:ext uri="{BB962C8B-B14F-4D97-AF65-F5344CB8AC3E}">
        <p14:creationId xmlns:p14="http://schemas.microsoft.com/office/powerpoint/2010/main" val="564905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30</a:t>
            </a:fld>
            <a:endParaRPr lang="en-US"/>
          </a:p>
        </p:txBody>
      </p:sp>
    </p:spTree>
    <p:extLst>
      <p:ext uri="{BB962C8B-B14F-4D97-AF65-F5344CB8AC3E}">
        <p14:creationId xmlns:p14="http://schemas.microsoft.com/office/powerpoint/2010/main" val="1317938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31</a:t>
            </a:fld>
            <a:endParaRPr lang="en-US"/>
          </a:p>
        </p:txBody>
      </p:sp>
    </p:spTree>
    <p:extLst>
      <p:ext uri="{BB962C8B-B14F-4D97-AF65-F5344CB8AC3E}">
        <p14:creationId xmlns:p14="http://schemas.microsoft.com/office/powerpoint/2010/main" val="366996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office puts this together</a:t>
            </a:r>
            <a:r>
              <a:rPr lang="en-US" baseline="0" dirty="0" smtClean="0"/>
              <a:t> each week. It includes a list of all funding opportunities we’ve found (we try to get everything, but we can’t promise that we do!) that UF is eligible for and likely to have applications for. You can sign up for a once-weekly alert when we’ve updated it, and also search it to see if we’ve published anything in a specific area. This is also where we publish internal deadlines for limited application programs (mentioned earlier).</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32</a:t>
            </a:fld>
            <a:endParaRPr lang="en-US"/>
          </a:p>
        </p:txBody>
      </p:sp>
    </p:spTree>
    <p:extLst>
      <p:ext uri="{BB962C8B-B14F-4D97-AF65-F5344CB8AC3E}">
        <p14:creationId xmlns:p14="http://schemas.microsoft.com/office/powerpoint/2010/main" val="3419891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down, you can expand each section using the arrow at left</a:t>
            </a:r>
            <a:r>
              <a:rPr lang="en-US" baseline="0" dirty="0" smtClean="0"/>
              <a:t> to see what we published recently, with links to either the sponsor website or the internal announcement, as well as the next deadline coming up. You can use the radio buttons up top to see more weeks of results, or go to the “Upcoming Deadlines” page (link near the top) to sort by deadline.</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33</a:t>
            </a:fld>
            <a:endParaRPr lang="en-US"/>
          </a:p>
        </p:txBody>
      </p:sp>
    </p:spTree>
    <p:extLst>
      <p:ext uri="{BB962C8B-B14F-4D97-AF65-F5344CB8AC3E}">
        <p14:creationId xmlns:p14="http://schemas.microsoft.com/office/powerpoint/2010/main" val="216474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34</a:t>
            </a:fld>
            <a:endParaRPr lang="en-US"/>
          </a:p>
        </p:txBody>
      </p:sp>
    </p:spTree>
    <p:extLst>
      <p:ext uri="{BB962C8B-B14F-4D97-AF65-F5344CB8AC3E}">
        <p14:creationId xmlns:p14="http://schemas.microsoft.com/office/powerpoint/2010/main" val="170036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Pivot has staff who use UF webpages</a:t>
            </a:r>
            <a:r>
              <a:rPr lang="en-US" baseline="0" dirty="0" smtClean="0"/>
              <a:t> to create profiles for UF researchers (mostly faculty), generating automatic keywords from their CVs and publications, and then making an automatically matched list of potential funding opportunities based on those keywords.</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8</a:t>
            </a:fld>
            <a:endParaRPr lang="en-US"/>
          </a:p>
        </p:txBody>
      </p:sp>
    </p:spTree>
    <p:extLst>
      <p:ext uri="{BB962C8B-B14F-4D97-AF65-F5344CB8AC3E}">
        <p14:creationId xmlns:p14="http://schemas.microsoft.com/office/powerpoint/2010/main" val="1744414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They are your friends!</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42A84C-278F-4136-8599-6C60FB7417DE}" type="slidenum">
              <a:rPr lang="en-US" smtClean="0"/>
              <a:pPr>
                <a:defRPr/>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an example list of keywords based on one professor’s CV/publications. There may be some “false positives,” especially if they collaborated on a publication that’s not directly in their field of expertise, but those who claim their profile can add and remove keywords as they prefer.</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9</a:t>
            </a:fld>
            <a:endParaRPr lang="en-US"/>
          </a:p>
        </p:txBody>
      </p:sp>
    </p:spTree>
    <p:extLst>
      <p:ext uri="{BB962C8B-B14F-4D97-AF65-F5344CB8AC3E}">
        <p14:creationId xmlns:p14="http://schemas.microsoft.com/office/powerpoint/2010/main" val="76030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a:t>
            </a:r>
            <a:r>
              <a:rPr lang="en-US" baseline="0" dirty="0" smtClean="0"/>
              <a:t> on the “[xx] Funding Opportunities” link on a profile will take you to a results list of automatically-matched opportunities based on those generated keywords associated with the profile. Some may be irrelevant to the person’s research, but others may be useful.</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10</a:t>
            </a:fld>
            <a:endParaRPr lang="en-US"/>
          </a:p>
        </p:txBody>
      </p:sp>
    </p:spTree>
    <p:extLst>
      <p:ext uri="{BB962C8B-B14F-4D97-AF65-F5344CB8AC3E}">
        <p14:creationId xmlns:p14="http://schemas.microsoft.com/office/powerpoint/2010/main" val="235093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a:t>
            </a:r>
            <a:r>
              <a:rPr lang="en-US" baseline="0" dirty="0" smtClean="0"/>
              <a:t> than just using profiles and automatically-matched opportunities, you can also search for funding opportunities directly, whether or not you have or have claimed your profile, using the “Funding” tab. Generally, the “Advanced Search” option works best.</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11</a:t>
            </a:fld>
            <a:endParaRPr lang="en-US"/>
          </a:p>
        </p:txBody>
      </p:sp>
    </p:spTree>
    <p:extLst>
      <p:ext uri="{BB962C8B-B14F-4D97-AF65-F5344CB8AC3E}">
        <p14:creationId xmlns:p14="http://schemas.microsoft.com/office/powerpoint/2010/main" val="20594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Advanced</a:t>
            </a:r>
            <a:r>
              <a:rPr lang="en-US" baseline="0" dirty="0" smtClean="0"/>
              <a:t> Search page, we find it most useful to use these four fields (rather than or in combination with the free-form search fields above): Activity Location, Funding Type, Keyword, and Requirements.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note on citizenship/residency – it’s often best to avoid limiting your search to those open only to those of your own citizenship/residency. We find that the main way this option is useful is to scroll down to the section below all of these fields, where you can specify what NOT to show, and exclude those that require US citizenship if you are not a US citizen.</a:t>
            </a:r>
            <a:endParaRPr lang="en-US" dirty="0" smtClean="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12</a:t>
            </a:fld>
            <a:endParaRPr lang="en-US"/>
          </a:p>
        </p:txBody>
      </p:sp>
    </p:spTree>
    <p:extLst>
      <p:ext uri="{BB962C8B-B14F-4D97-AF65-F5344CB8AC3E}">
        <p14:creationId xmlns:p14="http://schemas.microsoft.com/office/powerpoint/2010/main" val="260007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limit the activity location to Florida. This</a:t>
            </a:r>
            <a:r>
              <a:rPr lang="en-US" baseline="0" dirty="0" smtClean="0"/>
              <a:t> will include opportunities that are valid anywhere in the US or anywhere in the world, but will exclude, for instance, most foundations only funding work in Ohio.</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13</a:t>
            </a:fld>
            <a:endParaRPr lang="en-US"/>
          </a:p>
        </p:txBody>
      </p:sp>
    </p:spTree>
    <p:extLst>
      <p:ext uri="{BB962C8B-B14F-4D97-AF65-F5344CB8AC3E}">
        <p14:creationId xmlns:p14="http://schemas.microsoft.com/office/powerpoint/2010/main" val="257692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a variety of funding types to choose from; you can make it broad or narrow (for instance, only searching for travel grants, or only research grants).</a:t>
            </a:r>
          </a:p>
          <a:p>
            <a:endParaRPr lang="en-US" baseline="0" dirty="0" smtClean="0"/>
          </a:p>
          <a:p>
            <a:r>
              <a:rPr lang="en-US" baseline="0" dirty="0" smtClean="0"/>
              <a:t>For “Requirements,” we usually choose “Academic Institution” to filter out grants for, say, city governments. You can try selecting “Graduate Student” and see what comes up, but sometimes this artificially limits the number of results you get – just because Graduate Student isn’t a *requirement* to apply doesn’t mean you can’t apply.</a:t>
            </a:r>
            <a:endParaRPr lang="en-US" dirty="0"/>
          </a:p>
        </p:txBody>
      </p:sp>
      <p:sp>
        <p:nvSpPr>
          <p:cNvPr id="4" name="Slide Number Placeholder 3"/>
          <p:cNvSpPr>
            <a:spLocks noGrp="1"/>
          </p:cNvSpPr>
          <p:nvPr>
            <p:ph type="sldNum" sz="quarter" idx="10"/>
          </p:nvPr>
        </p:nvSpPr>
        <p:spPr/>
        <p:txBody>
          <a:bodyPr/>
          <a:lstStyle/>
          <a:p>
            <a:pPr>
              <a:defRPr/>
            </a:pPr>
            <a:fld id="{6442435C-CF77-4032-B7F7-64AE64430F60}" type="slidenum">
              <a:rPr lang="en-US" smtClean="0"/>
              <a:pPr>
                <a:defRPr/>
              </a:pPr>
              <a:t>14</a:t>
            </a:fld>
            <a:endParaRPr lang="en-US"/>
          </a:p>
        </p:txBody>
      </p:sp>
    </p:spTree>
    <p:extLst>
      <p:ext uri="{BB962C8B-B14F-4D97-AF65-F5344CB8AC3E}">
        <p14:creationId xmlns:p14="http://schemas.microsoft.com/office/powerpoint/2010/main" val="390534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7EB7BA00-4B18-4EBC-9758-0F303166C24A}" type="slidenum">
              <a:rPr lang="en-US" smtClean="0"/>
              <a:pPr>
                <a:defRPr/>
              </a:pPr>
              <a:t>‹#›</a:t>
            </a:fld>
            <a:endParaRPr lang="en-US" sz="1400"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0BACE3-31B9-42B7-8D18-11FD1769925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1BD3E5-641E-4DC3-A97B-C99D603CD7C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4" name="Group 6"/>
          <p:cNvGrpSpPr>
            <a:grpSpLocks/>
          </p:cNvGrpSpPr>
          <p:nvPr/>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a:prstGeom prst="rect">
            <a:avLst/>
          </a:prstGeom>
        </p:spPr>
        <p:txBody>
          <a:bodyPr>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mj-lt"/>
              </a:defRPr>
            </a:lvl1pPr>
            <a:extLst/>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88BE50-9BF0-4BA9-8EFF-DF53A53FEAF7}"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bg>
      <p:bgRef idx="1002">
        <a:schemeClr val="bg1"/>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2AF12320-24DC-48ED-93D2-6EB66A673D6F}"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0CCCF6-4CB1-4DFD-AEED-0DE3CB567B0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F333E0-4721-4861-817E-09D3A07731B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AFC255C-C630-4413-AEB6-5F9A1E1837F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677311B-EC70-46B5-9079-510783C936B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7318AE-8024-43C6-9EDD-0F3F28E6850A}"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459071A5-E38F-4437-ACC6-338FAE65CBD0}" type="slidenum">
              <a:rPr lang="en-US" smtClean="0"/>
              <a:pPr>
                <a:defRPr/>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n-US" sz="1400" dirty="0">
              <a:solidFill>
                <a:schemeClr val="tx2"/>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80BB60A0-75BC-412A-8104-208DDB46F5C0}" type="slidenum">
              <a:rPr lang="en-US" smtClean="0"/>
              <a:pPr>
                <a:defRPr/>
              </a:pPr>
              <a:t>‹#›</a:t>
            </a:fld>
            <a:endParaRPr lang="en-US" sz="1400" dirty="0">
              <a:solidFill>
                <a:srgbClr val="FFFFFF"/>
              </a:solidFill>
              <a:latin typeface="+mj-lt"/>
              <a:ea typeface="+mj-ea"/>
              <a:cs typeface="+mj-cs"/>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 id="2147484631" r:id="rId14"/>
    <p:sldLayoutId id="2147484632" r:id="rId15"/>
    <p:sldLayoutId id="2147484633" r:id="rId16"/>
    <p:sldLayoutId id="2147484634" r:id="rId17"/>
    <p:sldLayoutId id="2147484636" r:id="rId18"/>
    <p:sldLayoutId id="2147484638" r:id="rId19"/>
    <p:sldLayoutId id="2147484639" r:id="rId20"/>
    <p:sldLayoutId id="2147484640" r:id="rId21"/>
    <p:sldLayoutId id="2147484650" r:id="rId22"/>
    <p:sldLayoutId id="2147484651" r:id="rId23"/>
    <p:sldLayoutId id="2147484662" r:id="rId24"/>
    <p:sldLayoutId id="2147484663" r:id="rId25"/>
    <p:sldLayoutId id="2147484137" r:id="rId26"/>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earch.ufl.edu/research-program-development.html" TargetMode="External"/><Relationship Id="rId2" Type="http://schemas.openxmlformats.org/officeDocument/2006/relationships/image" Target="../media/image3.wmf"/><Relationship Id="rId1" Type="http://schemas.openxmlformats.org/officeDocument/2006/relationships/slideLayout" Target="../slideLayouts/slideLayout12.xml"/><Relationship Id="rId4" Type="http://schemas.openxmlformats.org/officeDocument/2006/relationships/hyperlink" Target="mailto:programdevelopment@research.uf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www.nsf.gov/publications/obtain.jsp"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hyperlink" Target="http://www.foundationcenter.org/" TargetMode="External"/><Relationship Id="rId5" Type="http://schemas.openxmlformats.org/officeDocument/2006/relationships/hyperlink" Target="http://www.grants.gov/applicants/email_subscription.jsp" TargetMode="External"/><Relationship Id="rId4" Type="http://schemas.openxmlformats.org/officeDocument/2006/relationships/hyperlink" Target="http://grants1.nih.gov/grants/guide/listserv.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www.research.ufl.edu/funding" TargetMode="External"/><Relationship Id="rId3" Type="http://schemas.openxmlformats.org/officeDocument/2006/relationships/hyperlink" Target="http://research.ufl.edu/researchsupport/external_funding.html" TargetMode="External"/><Relationship Id="rId7" Type="http://schemas.openxmlformats.org/officeDocument/2006/relationships/hyperlink" Target="http://www.foundationcenter.org/"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hyperlink" Target="http://www07.grants.gov/search/agency.do" TargetMode="External"/><Relationship Id="rId5" Type="http://schemas.openxmlformats.org/officeDocument/2006/relationships/hyperlink" Target="http://www.grants.gov/" TargetMode="External"/><Relationship Id="rId4" Type="http://schemas.openxmlformats.org/officeDocument/2006/relationships/hyperlink" Target="http://www.grantforward.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uflib.ufl.edu/funding/workshop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esearch.ufl.edu/fundin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ufproposals@ufl.edu"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hyperlink" Target="mailto:ufawards@ufl.edu"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research.ufl.edu/research-program-development/external-funding.html"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gsc.sg.ufl.edu/grants/" TargetMode="External"/><Relationship Id="rId2" Type="http://schemas.openxmlformats.org/officeDocument/2006/relationships/hyperlink" Target="http://research.ufl.edu/research-program-development/internal-competitive-funding.html"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research.ufl.edu/research-program-development/external-funding.html" TargetMode="External"/><Relationship Id="rId7" Type="http://schemas.openxmlformats.org/officeDocument/2006/relationships/hyperlink" Target="http://pivot.cos.com/"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www.grantforward.com/" TargetMode="External"/><Relationship Id="rId5" Type="http://schemas.openxmlformats.org/officeDocument/2006/relationships/hyperlink" Target="http://philanthropy.com/deadlines/" TargetMode="External"/><Relationship Id="rId4" Type="http://schemas.openxmlformats.org/officeDocument/2006/relationships/hyperlink" Target="http://www.grant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199"/>
            <a:ext cx="7772400" cy="914401"/>
          </a:xfrm>
        </p:spPr>
        <p:txBody>
          <a:bodyPr>
            <a:normAutofit fontScale="90000"/>
          </a:bodyPr>
          <a:lstStyle/>
          <a:p>
            <a:pPr eaLnBrk="1" fontAlgn="auto" hangingPunct="1">
              <a:spcAft>
                <a:spcPts val="0"/>
              </a:spcAft>
              <a:defRPr/>
            </a:pPr>
            <a:r>
              <a:rPr lang="en-US" cap="none" dirty="0" smtClean="0"/>
              <a:t>How to Find Funding Using Key Words and Proper Databases</a:t>
            </a:r>
            <a:endParaRPr lang="en-US" cap="none" dirty="0"/>
          </a:p>
        </p:txBody>
      </p:sp>
      <p:pic>
        <p:nvPicPr>
          <p:cNvPr id="51203" name="Picture 3" descr="C:\Users\sjaishan\AppData\Local\Microsoft\Windows\Temporary Internet Files\Content.IE5\2XTRQIT5\MCPE07337_0000[1].wmf"/>
          <p:cNvPicPr>
            <a:picLocks noChangeAspect="1" noChangeArrowheads="1"/>
          </p:cNvPicPr>
          <p:nvPr/>
        </p:nvPicPr>
        <p:blipFill>
          <a:blip r:embed="rId2" cstate="print"/>
          <a:srcRect/>
          <a:stretch>
            <a:fillRect/>
          </a:stretch>
        </p:blipFill>
        <p:spPr bwMode="auto">
          <a:xfrm>
            <a:off x="6096000" y="2743200"/>
            <a:ext cx="2732088" cy="2201863"/>
          </a:xfrm>
          <a:prstGeom prst="rect">
            <a:avLst/>
          </a:prstGeom>
          <a:noFill/>
          <a:ln w="9525">
            <a:noFill/>
            <a:miter lim="800000"/>
            <a:headEnd/>
            <a:tailEnd/>
          </a:ln>
        </p:spPr>
      </p:pic>
      <p:sp>
        <p:nvSpPr>
          <p:cNvPr id="4" name="Rectangle 3"/>
          <p:cNvSpPr/>
          <p:nvPr/>
        </p:nvSpPr>
        <p:spPr>
          <a:xfrm>
            <a:off x="457200" y="2133600"/>
            <a:ext cx="6400800" cy="3170099"/>
          </a:xfrm>
          <a:prstGeom prst="rect">
            <a:avLst/>
          </a:prstGeom>
        </p:spPr>
        <p:txBody>
          <a:bodyPr>
            <a:spAutoFit/>
          </a:bodyPr>
          <a:lstStyle/>
          <a:p>
            <a:pPr>
              <a:lnSpc>
                <a:spcPct val="80000"/>
              </a:lnSpc>
              <a:buFont typeface="Wingdings" pitchFamily="2" charset="2"/>
              <a:buNone/>
              <a:defRPr/>
            </a:pPr>
            <a:r>
              <a:rPr lang="en-US" dirty="0">
                <a:latin typeface="+mn-lt"/>
                <a:cs typeface="+mn-cs"/>
              </a:rPr>
              <a:t>Office of Research</a:t>
            </a:r>
          </a:p>
          <a:p>
            <a:pPr>
              <a:lnSpc>
                <a:spcPct val="80000"/>
              </a:lnSpc>
              <a:buFont typeface="Wingdings" pitchFamily="2" charset="2"/>
              <a:buNone/>
              <a:defRPr/>
            </a:pPr>
            <a:r>
              <a:rPr lang="en-US" dirty="0">
                <a:latin typeface="+mn-lt"/>
                <a:cs typeface="+mn-cs"/>
              </a:rPr>
              <a:t>Research </a:t>
            </a:r>
            <a:r>
              <a:rPr lang="en-US" dirty="0" smtClean="0">
                <a:latin typeface="+mn-lt"/>
                <a:cs typeface="+mn-cs"/>
              </a:rPr>
              <a:t>Program Development</a:t>
            </a:r>
            <a:endParaRPr lang="en-US" dirty="0">
              <a:latin typeface="+mn-lt"/>
              <a:cs typeface="+mn-cs"/>
            </a:endParaRPr>
          </a:p>
          <a:p>
            <a:pPr>
              <a:lnSpc>
                <a:spcPct val="80000"/>
              </a:lnSpc>
              <a:buFont typeface="Wingdings" pitchFamily="2" charset="2"/>
              <a:buNone/>
              <a:defRPr/>
            </a:pPr>
            <a:r>
              <a:rPr lang="en-US" dirty="0" smtClean="0">
                <a:latin typeface="+mn-lt"/>
                <a:cs typeface="+mn-cs"/>
                <a:hlinkClick r:id="rId3"/>
              </a:rPr>
              <a:t>www.research.ufl.edu/research-program-development.html</a:t>
            </a:r>
            <a:endParaRPr lang="en-US" dirty="0" smtClean="0">
              <a:latin typeface="+mn-lt"/>
              <a:cs typeface="+mn-cs"/>
            </a:endParaRPr>
          </a:p>
          <a:p>
            <a:pPr>
              <a:lnSpc>
                <a:spcPct val="80000"/>
              </a:lnSpc>
              <a:buFont typeface="Wingdings" pitchFamily="2" charset="2"/>
              <a:buNone/>
              <a:defRPr/>
            </a:pPr>
            <a:endParaRPr lang="en-US" dirty="0">
              <a:latin typeface="+mn-lt"/>
              <a:cs typeface="+mn-cs"/>
            </a:endParaRPr>
          </a:p>
          <a:p>
            <a:pPr>
              <a:lnSpc>
                <a:spcPct val="80000"/>
              </a:lnSpc>
              <a:buFont typeface="Wingdings" pitchFamily="2" charset="2"/>
              <a:buNone/>
              <a:defRPr/>
            </a:pPr>
            <a:r>
              <a:rPr lang="en-US" dirty="0" err="1" smtClean="0">
                <a:latin typeface="+mn-lt"/>
                <a:cs typeface="+mn-cs"/>
              </a:rPr>
              <a:t>Jenn</a:t>
            </a:r>
            <a:r>
              <a:rPr lang="en-US" dirty="0" smtClean="0">
                <a:latin typeface="+mn-lt"/>
                <a:cs typeface="+mn-cs"/>
              </a:rPr>
              <a:t> </a:t>
            </a:r>
            <a:r>
              <a:rPr lang="en-US" dirty="0" err="1" smtClean="0">
                <a:latin typeface="+mn-lt"/>
                <a:cs typeface="+mn-cs"/>
              </a:rPr>
              <a:t>Hubbs</a:t>
            </a:r>
            <a:endParaRPr lang="en-US" dirty="0" smtClean="0">
              <a:latin typeface="+mn-lt"/>
              <a:cs typeface="+mn-cs"/>
            </a:endParaRPr>
          </a:p>
          <a:p>
            <a:pPr>
              <a:lnSpc>
                <a:spcPct val="80000"/>
              </a:lnSpc>
              <a:buFont typeface="Wingdings" pitchFamily="2" charset="2"/>
              <a:buNone/>
              <a:defRPr/>
            </a:pPr>
            <a:r>
              <a:rPr lang="en-US" dirty="0" smtClean="0">
                <a:latin typeface="+mn-lt"/>
                <a:cs typeface="+mn-cs"/>
                <a:hlinkClick r:id="rId4"/>
              </a:rPr>
              <a:t>programdevelopment@research.ufl.edu</a:t>
            </a:r>
            <a:endParaRPr lang="en-US" dirty="0" smtClean="0">
              <a:latin typeface="+mn-lt"/>
              <a:cs typeface="+mn-cs"/>
            </a:endParaRPr>
          </a:p>
          <a:p>
            <a:pPr>
              <a:lnSpc>
                <a:spcPct val="80000"/>
              </a:lnSpc>
              <a:buFont typeface="Wingdings" pitchFamily="2" charset="2"/>
              <a:buNone/>
              <a:defRPr/>
            </a:pPr>
            <a:endParaRPr lang="en-US" dirty="0">
              <a:latin typeface="+mn-lt"/>
              <a:cs typeface="+mn-cs"/>
            </a:endParaRPr>
          </a:p>
          <a:p>
            <a:pPr>
              <a:lnSpc>
                <a:spcPct val="80000"/>
              </a:lnSpc>
              <a:buFont typeface="Wingdings" pitchFamily="2" charset="2"/>
              <a:buNone/>
              <a:defRPr/>
            </a:pPr>
            <a:r>
              <a:rPr lang="en-US" dirty="0" smtClean="0">
                <a:latin typeface="+mn-lt"/>
                <a:cs typeface="+mn-cs"/>
              </a:rPr>
              <a:t>May 17, </a:t>
            </a:r>
            <a:r>
              <a:rPr lang="en-US" dirty="0" smtClean="0">
                <a:latin typeface="+mn-lt"/>
                <a:cs typeface="+mn-cs"/>
              </a:rPr>
              <a:t>2013</a:t>
            </a:r>
            <a:endParaRPr lang="en-US" dirty="0">
              <a:latin typeface="+mn-lt"/>
              <a:cs typeface="+mn-cs"/>
            </a:endParaRPr>
          </a:p>
          <a:p>
            <a:pPr>
              <a:lnSpc>
                <a:spcPct val="80000"/>
              </a:lnSpc>
              <a:buFont typeface="Wingdings" pitchFamily="2" charset="2"/>
              <a:buNone/>
              <a:defRPr/>
            </a:pPr>
            <a:endParaRPr lang="en-US" dirty="0">
              <a:latin typeface="+mn-lt"/>
              <a:cs typeface="+mn-cs"/>
            </a:endParaRPr>
          </a:p>
          <a:p>
            <a:pPr>
              <a:lnSpc>
                <a:spcPct val="80000"/>
              </a:lnSpc>
              <a:buFont typeface="Wingdings" pitchFamily="2" charset="2"/>
              <a:buNone/>
              <a:defRPr/>
            </a:pPr>
            <a:endParaRPr lang="en-US" sz="1000"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26383"/>
            <a:ext cx="8686800" cy="43749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8713"/>
            <a:ext cx="8794337" cy="4433888"/>
          </a:xfrm>
          <a:prstGeom prst="rect">
            <a:avLst/>
          </a:prstGeom>
        </p:spPr>
      </p:pic>
      <p:sp>
        <p:nvSpPr>
          <p:cNvPr id="3" name="Oval 2"/>
          <p:cNvSpPr/>
          <p:nvPr/>
        </p:nvSpPr>
        <p:spPr>
          <a:xfrm>
            <a:off x="2100262" y="3048000"/>
            <a:ext cx="13716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33400" y="1752600"/>
            <a:ext cx="6858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489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481013"/>
            <a:ext cx="8860720" cy="5767388"/>
          </a:xfrm>
          <a:prstGeom prst="rect">
            <a:avLst/>
          </a:prstGeom>
        </p:spPr>
      </p:pic>
      <p:cxnSp>
        <p:nvCxnSpPr>
          <p:cNvPr id="4" name="Straight Arrow Connector 3"/>
          <p:cNvCxnSpPr/>
          <p:nvPr/>
        </p:nvCxnSpPr>
        <p:spPr>
          <a:xfrm>
            <a:off x="42863" y="4267200"/>
            <a:ext cx="338137"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6199" y="5014912"/>
            <a:ext cx="338137"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01" y="5410200"/>
            <a:ext cx="338137"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6200" y="5715000"/>
            <a:ext cx="338137"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804863"/>
            <a:ext cx="8765265" cy="5062538"/>
          </a:xfrm>
          <a:prstGeom prst="rect">
            <a:avLst/>
          </a:prstGeom>
        </p:spPr>
      </p:pic>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785812"/>
            <a:ext cx="8902991" cy="5157787"/>
          </a:xfrm>
          <a:prstGeom prst="rect">
            <a:avLst/>
          </a:prstGeom>
        </p:spPr>
      </p:pic>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905000"/>
            <a:ext cx="8682038" cy="3232000"/>
          </a:xfrm>
          <a:prstGeom prst="rect">
            <a:avLst/>
          </a:prstGeom>
        </p:spPr>
      </p:pic>
      <p:sp>
        <p:nvSpPr>
          <p:cNvPr id="3" name="TextBox 2"/>
          <p:cNvSpPr txBox="1"/>
          <p:nvPr/>
        </p:nvSpPr>
        <p:spPr>
          <a:xfrm>
            <a:off x="239125" y="685800"/>
            <a:ext cx="7533275" cy="830997"/>
          </a:xfrm>
          <a:prstGeom prst="rect">
            <a:avLst/>
          </a:prstGeom>
          <a:noFill/>
          <a:ln>
            <a:solidFill>
              <a:srgbClr val="FFC000"/>
            </a:solidFill>
          </a:ln>
        </p:spPr>
        <p:txBody>
          <a:bodyPr wrap="square" rtlCol="0">
            <a:spAutoFit/>
          </a:bodyPr>
          <a:lstStyle/>
          <a:p>
            <a:r>
              <a:rPr lang="en-US" dirty="0" smtClean="0">
                <a:latin typeface="+mn-lt"/>
              </a:rPr>
              <a:t>Think outside the box (and as broadly as possible) for keywords</a:t>
            </a:r>
            <a:endParaRPr lang="en-US" dirty="0">
              <a:latin typeface="+mn-lt"/>
            </a:endParaRPr>
          </a:p>
        </p:txBody>
      </p:sp>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1333"/>
            <a:ext cx="8932886" cy="3277868"/>
          </a:xfrm>
          <a:prstGeom prst="rect">
            <a:avLst/>
          </a:prstGeom>
        </p:spPr>
      </p:pic>
      <p:sp>
        <p:nvSpPr>
          <p:cNvPr id="3" name="Oval 2"/>
          <p:cNvSpPr/>
          <p:nvPr/>
        </p:nvSpPr>
        <p:spPr>
          <a:xfrm>
            <a:off x="2100262" y="3048000"/>
            <a:ext cx="1557338"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9125" y="685800"/>
            <a:ext cx="7533275" cy="830997"/>
          </a:xfrm>
          <a:prstGeom prst="rect">
            <a:avLst/>
          </a:prstGeom>
          <a:noFill/>
          <a:ln>
            <a:solidFill>
              <a:srgbClr val="FFC000"/>
            </a:solidFill>
          </a:ln>
        </p:spPr>
        <p:txBody>
          <a:bodyPr wrap="square" rtlCol="0">
            <a:spAutoFit/>
          </a:bodyPr>
          <a:lstStyle/>
          <a:p>
            <a:r>
              <a:rPr lang="en-US" dirty="0" smtClean="0">
                <a:latin typeface="+mn-lt"/>
              </a:rPr>
              <a:t>Check the “Explode” checkbox in this section to include all “child” keywords in your search</a:t>
            </a:r>
            <a:endParaRPr lang="en-US" dirty="0">
              <a:latin typeface="+mn-lt"/>
            </a:endParaRPr>
          </a:p>
        </p:txBody>
      </p:sp>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757363"/>
            <a:ext cx="8667371" cy="3195638"/>
          </a:xfrm>
          <a:prstGeom prst="rect">
            <a:avLst/>
          </a:prstGeom>
        </p:spPr>
      </p:pic>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 y="1700213"/>
            <a:ext cx="8776423" cy="3328988"/>
          </a:xfrm>
          <a:prstGeom prst="rect">
            <a:avLst/>
          </a:prstGeom>
        </p:spPr>
      </p:pic>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928687"/>
            <a:ext cx="8780309" cy="4862513"/>
          </a:xfrm>
          <a:prstGeom prst="rect">
            <a:avLst/>
          </a:prstGeom>
        </p:spPr>
      </p:pic>
      <p:sp>
        <p:nvSpPr>
          <p:cNvPr id="4" name="Oval 3"/>
          <p:cNvSpPr/>
          <p:nvPr/>
        </p:nvSpPr>
        <p:spPr>
          <a:xfrm>
            <a:off x="3200400" y="2819400"/>
            <a:ext cx="10668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3009900"/>
            <a:ext cx="2286000" cy="32385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1" y="5791200"/>
            <a:ext cx="6705600" cy="646331"/>
          </a:xfrm>
          <a:prstGeom prst="rect">
            <a:avLst/>
          </a:prstGeom>
          <a:noFill/>
          <a:ln>
            <a:solidFill>
              <a:srgbClr val="FFC000"/>
            </a:solidFill>
          </a:ln>
        </p:spPr>
        <p:txBody>
          <a:bodyPr wrap="square" rtlCol="0">
            <a:spAutoFit/>
          </a:bodyPr>
          <a:lstStyle/>
          <a:p>
            <a:r>
              <a:rPr lang="en-US" sz="1800" dirty="0" smtClean="0">
                <a:latin typeface="+mn-lt"/>
              </a:rPr>
              <a:t>Can use categories at left to look at certain types of funding within your results (other categories further down)</a:t>
            </a:r>
            <a:endParaRPr lang="en-US" sz="1800" dirty="0">
              <a:latin typeface="+mn-lt"/>
            </a:endParaRPr>
          </a:p>
        </p:txBody>
      </p:sp>
      <p:sp>
        <p:nvSpPr>
          <p:cNvPr id="7" name="TextBox 6"/>
          <p:cNvSpPr txBox="1"/>
          <p:nvPr/>
        </p:nvSpPr>
        <p:spPr>
          <a:xfrm>
            <a:off x="5181600" y="2819400"/>
            <a:ext cx="2834188" cy="369332"/>
          </a:xfrm>
          <a:prstGeom prst="rect">
            <a:avLst/>
          </a:prstGeom>
          <a:noFill/>
          <a:ln>
            <a:solidFill>
              <a:srgbClr val="FFC000"/>
            </a:solidFill>
          </a:ln>
        </p:spPr>
        <p:txBody>
          <a:bodyPr wrap="square" rtlCol="0">
            <a:spAutoFit/>
          </a:bodyPr>
          <a:lstStyle/>
          <a:p>
            <a:r>
              <a:rPr lang="en-US" sz="1800" dirty="0" smtClean="0">
                <a:latin typeface="+mn-lt"/>
              </a:rPr>
              <a:t>Save to get email alerts</a:t>
            </a:r>
            <a:endParaRPr lang="en-US" sz="1800" dirty="0">
              <a:latin typeface="+mn-lt"/>
            </a:endParaRPr>
          </a:p>
        </p:txBody>
      </p:sp>
    </p:spTree>
    <p:extLst>
      <p:ext uri="{BB962C8B-B14F-4D97-AF65-F5344CB8AC3E}">
        <p14:creationId xmlns:p14="http://schemas.microsoft.com/office/powerpoint/2010/main" val="2259970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838200"/>
            <a:ext cx="8229600" cy="579438"/>
          </a:xfrm>
          <a:prstGeom prst="rect">
            <a:avLst/>
          </a:prstGeom>
        </p:spPr>
        <p:txBody>
          <a:bodyPr/>
          <a:lstStyle/>
          <a:p>
            <a:pPr algn="ctr" fontAlgn="auto">
              <a:spcAft>
                <a:spcPts val="0"/>
              </a:spcAft>
              <a:defRPr/>
            </a:pPr>
            <a:r>
              <a:rPr lang="en-US" sz="4100" dirty="0">
                <a:solidFill>
                  <a:schemeClr val="tx2"/>
                </a:solidFill>
                <a:effectLst>
                  <a:outerShdw blurRad="31750" dist="25400" dir="5400000" algn="tl" rotWithShape="0">
                    <a:srgbClr val="000000">
                      <a:alpha val="25000"/>
                    </a:srgbClr>
                  </a:outerShdw>
                </a:effectLst>
                <a:latin typeface="+mj-lt"/>
                <a:ea typeface="+mj-ea"/>
                <a:cs typeface="+mj-cs"/>
              </a:rPr>
              <a:t>Topics </a:t>
            </a:r>
            <a:r>
              <a:rPr lang="en-US" sz="4000" dirty="0">
                <a:solidFill>
                  <a:schemeClr val="tx2"/>
                </a:solidFill>
                <a:effectLst>
                  <a:outerShdw blurRad="31750" dist="25400" dir="5400000" algn="tl" rotWithShape="0">
                    <a:srgbClr val="000000">
                      <a:alpha val="25000"/>
                    </a:srgbClr>
                  </a:outerShdw>
                </a:effectLst>
                <a:latin typeface="+mj-lt"/>
                <a:ea typeface="+mj-ea"/>
                <a:cs typeface="+mj-cs"/>
              </a:rPr>
              <a:t>covered</a:t>
            </a:r>
          </a:p>
        </p:txBody>
      </p:sp>
      <p:sp>
        <p:nvSpPr>
          <p:cNvPr id="5" name="Rectangle 3"/>
          <p:cNvSpPr txBox="1">
            <a:spLocks noChangeArrowheads="1"/>
          </p:cNvSpPr>
          <p:nvPr/>
        </p:nvSpPr>
        <p:spPr bwMode="auto">
          <a:xfrm>
            <a:off x="457200" y="1981200"/>
            <a:ext cx="8229600" cy="2743200"/>
          </a:xfrm>
          <a:prstGeom prst="rect">
            <a:avLst/>
          </a:prstGeom>
          <a:noFill/>
          <a:ln>
            <a:miter lim="800000"/>
            <a:headEnd/>
            <a:tailEnd/>
          </a:ln>
        </p:spPr>
        <p:txBody>
          <a:bodyPr/>
          <a:lstStyle/>
          <a:p>
            <a:pPr marL="365125" indent="-255588">
              <a:spcBef>
                <a:spcPts val="400"/>
              </a:spcBef>
              <a:buClr>
                <a:schemeClr val="accent1"/>
              </a:buClr>
              <a:buSzPct val="68000"/>
              <a:buFont typeface="Wingdings 3" pitchFamily="18" charset="2"/>
              <a:buChar char=""/>
              <a:defRPr/>
            </a:pPr>
            <a:r>
              <a:rPr lang="en-US" sz="2700" b="0" dirty="0">
                <a:latin typeface="+mn-lt"/>
                <a:cs typeface="+mn-cs"/>
              </a:rPr>
              <a:t>Where to find grant announcements</a:t>
            </a:r>
          </a:p>
          <a:p>
            <a:pPr marL="365125" indent="-255588">
              <a:spcBef>
                <a:spcPts val="400"/>
              </a:spcBef>
              <a:buClr>
                <a:schemeClr val="accent1"/>
              </a:buClr>
              <a:buSzPct val="68000"/>
              <a:buFont typeface="Wingdings 3" pitchFamily="18" charset="2"/>
              <a:buChar char=""/>
              <a:defRPr/>
            </a:pPr>
            <a:r>
              <a:rPr lang="en-US" sz="2700" b="0" dirty="0" smtClean="0">
                <a:latin typeface="+mn-lt"/>
                <a:cs typeface="+mn-cs"/>
              </a:rPr>
              <a:t>What kinds of keywords to use</a:t>
            </a:r>
          </a:p>
          <a:p>
            <a:pPr marL="365125" indent="-255588">
              <a:spcBef>
                <a:spcPts val="400"/>
              </a:spcBef>
              <a:buClr>
                <a:schemeClr val="accent1"/>
              </a:buClr>
              <a:buSzPct val="68000"/>
              <a:buFont typeface="Wingdings 3" pitchFamily="18" charset="2"/>
              <a:buChar char=""/>
              <a:defRPr/>
            </a:pPr>
            <a:r>
              <a:rPr lang="en-US" sz="2700" b="0" dirty="0" smtClean="0">
                <a:latin typeface="+mn-lt"/>
                <a:cs typeface="+mn-cs"/>
              </a:rPr>
              <a:t>How to determine which sponsors are right for </a:t>
            </a:r>
            <a:r>
              <a:rPr lang="en-US" sz="2700" b="0" smtClean="0">
                <a:latin typeface="+mn-lt"/>
                <a:cs typeface="+mn-cs"/>
              </a:rPr>
              <a:t>your work</a:t>
            </a:r>
            <a:endParaRPr lang="en-US" sz="2700" b="0"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7" y="2362200"/>
            <a:ext cx="6067425" cy="2133600"/>
          </a:xfrm>
          <a:prstGeom prst="rect">
            <a:avLst/>
          </a:prstGeom>
        </p:spPr>
      </p:pic>
      <p:sp>
        <p:nvSpPr>
          <p:cNvPr id="3" name="TextBox 2"/>
          <p:cNvSpPr txBox="1"/>
          <p:nvPr/>
        </p:nvSpPr>
        <p:spPr>
          <a:xfrm>
            <a:off x="457200" y="5029200"/>
            <a:ext cx="7315200" cy="646331"/>
          </a:xfrm>
          <a:prstGeom prst="rect">
            <a:avLst/>
          </a:prstGeom>
          <a:noFill/>
          <a:ln>
            <a:solidFill>
              <a:srgbClr val="FFC000"/>
            </a:solidFill>
          </a:ln>
        </p:spPr>
        <p:txBody>
          <a:bodyPr wrap="square" rtlCol="0">
            <a:spAutoFit/>
          </a:bodyPr>
          <a:lstStyle/>
          <a:p>
            <a:r>
              <a:rPr lang="en-US" sz="1800" dirty="0" smtClean="0">
                <a:latin typeface="+mn-lt"/>
              </a:rPr>
              <a:t>Save to get email alerts – you’ll get one weekly email with new results for all your saved searches – or just check back regularly</a:t>
            </a:r>
            <a:endParaRPr lang="en-US" sz="1800" dirty="0">
              <a:latin typeface="+mn-lt"/>
            </a:endParaRPr>
          </a:p>
        </p:txBody>
      </p:sp>
    </p:spTree>
    <p:extLst>
      <p:ext uri="{BB962C8B-B14F-4D97-AF65-F5344CB8AC3E}">
        <p14:creationId xmlns:p14="http://schemas.microsoft.com/office/powerpoint/2010/main" val="2533417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 y="481013"/>
            <a:ext cx="8817204" cy="5691188"/>
          </a:xfrm>
          <a:prstGeom prst="rect">
            <a:avLst/>
          </a:prstGeom>
        </p:spPr>
      </p:pic>
      <p:sp>
        <p:nvSpPr>
          <p:cNvPr id="3" name="Oval 2"/>
          <p:cNvSpPr/>
          <p:nvPr/>
        </p:nvSpPr>
        <p:spPr>
          <a:xfrm>
            <a:off x="1738312" y="3200400"/>
            <a:ext cx="3124200" cy="76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2400" y="2059781"/>
            <a:ext cx="12954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6999" y="1681162"/>
            <a:ext cx="2344967" cy="75723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45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714375"/>
            <a:ext cx="8693451" cy="5305425"/>
          </a:xfrm>
          <a:prstGeom prst="rect">
            <a:avLst/>
          </a:prstGeom>
        </p:spPr>
      </p:pic>
    </p:spTree>
    <p:extLst>
      <p:ext uri="{BB962C8B-B14F-4D97-AF65-F5344CB8AC3E}">
        <p14:creationId xmlns:p14="http://schemas.microsoft.com/office/powerpoint/2010/main" val="4061391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762000"/>
            <a:ext cx="7772400" cy="762000"/>
          </a:xfrm>
          <a:prstGeom prst="rect">
            <a:avLst/>
          </a:prstGeom>
        </p:spPr>
        <p:txBody>
          <a:bodyPr/>
          <a:lstStyle/>
          <a:p>
            <a:pPr algn="ctr">
              <a:defRPr/>
            </a:pPr>
            <a:r>
              <a:rPr lang="en-US" sz="4000" dirty="0">
                <a:solidFill>
                  <a:schemeClr val="tx2"/>
                </a:solidFill>
                <a:effectLst>
                  <a:outerShdw blurRad="31750" dist="25400" dir="5400000" algn="tl" rotWithShape="0">
                    <a:srgbClr val="000000">
                      <a:alpha val="25000"/>
                    </a:srgbClr>
                  </a:outerShdw>
                </a:effectLst>
                <a:latin typeface="+mj-lt"/>
                <a:ea typeface="+mj-ea"/>
                <a:cs typeface="+mj-cs"/>
              </a:rPr>
              <a:t>Other Email Funding Alerts</a:t>
            </a:r>
          </a:p>
        </p:txBody>
      </p:sp>
      <p:sp>
        <p:nvSpPr>
          <p:cNvPr id="3" name="Rectangle 3"/>
          <p:cNvSpPr txBox="1">
            <a:spLocks noChangeArrowheads="1"/>
          </p:cNvSpPr>
          <p:nvPr/>
        </p:nvSpPr>
        <p:spPr>
          <a:xfrm>
            <a:off x="609600" y="1981200"/>
            <a:ext cx="8305800" cy="4191000"/>
          </a:xfrm>
          <a:prstGeom prst="rect">
            <a:avLst/>
          </a:prstGeom>
        </p:spPr>
        <p:txBody>
          <a:bodyPr/>
          <a:lstStyle/>
          <a:p>
            <a:pPr marL="365125" indent="-255588">
              <a:lnSpc>
                <a:spcPct val="90000"/>
              </a:lnSpc>
              <a:spcBef>
                <a:spcPts val="400"/>
              </a:spcBef>
              <a:buClr>
                <a:schemeClr val="accent1"/>
              </a:buClr>
              <a:buSzPct val="68000"/>
              <a:buFont typeface="Wingdings 3" pitchFamily="18" charset="2"/>
              <a:buChar char=""/>
              <a:defRPr/>
            </a:pPr>
            <a:r>
              <a:rPr lang="en-US" b="0" dirty="0">
                <a:latin typeface="+mn-lt"/>
                <a:cs typeface="+mn-cs"/>
              </a:rPr>
              <a:t>NSF (Daily or Weekly)</a:t>
            </a:r>
          </a:p>
          <a:p>
            <a:pPr marL="620713" lvl="1" indent="-228600">
              <a:lnSpc>
                <a:spcPct val="90000"/>
              </a:lnSpc>
              <a:spcBef>
                <a:spcPts val="325"/>
              </a:spcBef>
              <a:buClr>
                <a:schemeClr val="accent1"/>
              </a:buClr>
              <a:buFont typeface="Verdana" pitchFamily="34" charset="0"/>
              <a:buChar char="◦"/>
              <a:defRPr/>
            </a:pPr>
            <a:r>
              <a:rPr lang="en-US" sz="1800" b="0" dirty="0">
                <a:latin typeface="+mn-lt"/>
                <a:cs typeface="+mn-cs"/>
                <a:hlinkClick r:id="rId3"/>
              </a:rPr>
              <a:t>http://www.nsf.gov/publications/obtain.jsp</a:t>
            </a:r>
            <a:r>
              <a:rPr lang="en-US" sz="1800" b="0" dirty="0">
                <a:latin typeface="+mn-lt"/>
                <a:cs typeface="+mn-cs"/>
              </a:rPr>
              <a:t> </a:t>
            </a:r>
          </a:p>
          <a:p>
            <a:pPr marL="365125" indent="-255588">
              <a:lnSpc>
                <a:spcPct val="90000"/>
              </a:lnSpc>
              <a:spcBef>
                <a:spcPts val="400"/>
              </a:spcBef>
              <a:buClr>
                <a:schemeClr val="accent1"/>
              </a:buClr>
              <a:buSzPct val="68000"/>
              <a:buFont typeface="Wingdings 3" pitchFamily="18" charset="2"/>
              <a:buChar char=""/>
              <a:defRPr/>
            </a:pPr>
            <a:r>
              <a:rPr lang="en-US" b="0" dirty="0">
                <a:latin typeface="+mn-lt"/>
                <a:cs typeface="+mn-cs"/>
              </a:rPr>
              <a:t>NIH </a:t>
            </a:r>
            <a:r>
              <a:rPr lang="en-US" b="0" dirty="0" smtClean="0">
                <a:latin typeface="+mn-lt"/>
                <a:cs typeface="+mn-cs"/>
              </a:rPr>
              <a:t>Guide TOC </a:t>
            </a:r>
            <a:r>
              <a:rPr lang="en-US" b="0" dirty="0">
                <a:latin typeface="+mn-lt"/>
                <a:cs typeface="+mn-cs"/>
              </a:rPr>
              <a:t>(Weekly)</a:t>
            </a:r>
          </a:p>
          <a:p>
            <a:pPr marL="620713" lvl="1" indent="-228600">
              <a:lnSpc>
                <a:spcPct val="90000"/>
              </a:lnSpc>
              <a:spcBef>
                <a:spcPts val="325"/>
              </a:spcBef>
              <a:buClr>
                <a:schemeClr val="accent1"/>
              </a:buClr>
              <a:buFont typeface="Verdana" pitchFamily="34" charset="0"/>
              <a:buChar char="◦"/>
              <a:defRPr/>
            </a:pPr>
            <a:r>
              <a:rPr lang="en-US" sz="1800" b="0" dirty="0">
                <a:latin typeface="+mn-lt"/>
                <a:cs typeface="+mn-cs"/>
                <a:hlinkClick r:id="rId4"/>
              </a:rPr>
              <a:t>http://grants1.nih.gov/grants/guide/listserv.htm</a:t>
            </a:r>
            <a:endParaRPr lang="en-US" sz="1800" b="0" dirty="0">
              <a:latin typeface="+mn-lt"/>
              <a:cs typeface="+mn-cs"/>
            </a:endParaRPr>
          </a:p>
          <a:p>
            <a:pPr marL="365125" indent="-255588">
              <a:lnSpc>
                <a:spcPct val="90000"/>
              </a:lnSpc>
              <a:spcBef>
                <a:spcPts val="400"/>
              </a:spcBef>
              <a:buClr>
                <a:schemeClr val="accent1"/>
              </a:buClr>
              <a:buSzPct val="68000"/>
              <a:buFont typeface="Wingdings 3" pitchFamily="18" charset="2"/>
              <a:buChar char=""/>
              <a:defRPr/>
            </a:pPr>
            <a:r>
              <a:rPr lang="en-US" b="0" dirty="0">
                <a:latin typeface="+mn-lt"/>
                <a:cs typeface="+mn-cs"/>
              </a:rPr>
              <a:t>Grants.gov (</a:t>
            </a:r>
            <a:r>
              <a:rPr lang="en-US" b="0" dirty="0" smtClean="0">
                <a:latin typeface="+mn-lt"/>
                <a:cs typeface="+mn-cs"/>
              </a:rPr>
              <a:t>Daily – all federal opportunities)</a:t>
            </a:r>
            <a:endParaRPr lang="en-US" b="0" dirty="0">
              <a:latin typeface="+mn-lt"/>
              <a:cs typeface="+mn-cs"/>
            </a:endParaRPr>
          </a:p>
          <a:p>
            <a:pPr marL="822325" lvl="1" indent="-255588">
              <a:lnSpc>
                <a:spcPct val="90000"/>
              </a:lnSpc>
              <a:spcBef>
                <a:spcPts val="400"/>
              </a:spcBef>
              <a:buClr>
                <a:schemeClr val="accent1"/>
              </a:buClr>
              <a:buSzPct val="68000"/>
              <a:buFont typeface="Wingdings 3" pitchFamily="18" charset="2"/>
              <a:buChar char=""/>
              <a:defRPr/>
            </a:pPr>
            <a:r>
              <a:rPr lang="en-US" sz="1800" b="0" dirty="0">
                <a:latin typeface="+mn-lt"/>
                <a:cs typeface="+mn-cs"/>
                <a:hlinkClick r:id="rId5"/>
              </a:rPr>
              <a:t>http://www.grants.gov/applicants/email_subscription.jsp</a:t>
            </a:r>
            <a:r>
              <a:rPr lang="en-US" sz="1800" b="0" dirty="0">
                <a:latin typeface="+mn-lt"/>
                <a:cs typeface="+mn-cs"/>
              </a:rPr>
              <a:t> </a:t>
            </a:r>
          </a:p>
          <a:p>
            <a:pPr marL="365125" indent="-255588">
              <a:lnSpc>
                <a:spcPct val="90000"/>
              </a:lnSpc>
              <a:spcBef>
                <a:spcPts val="400"/>
              </a:spcBef>
              <a:buClr>
                <a:schemeClr val="accent1"/>
              </a:buClr>
              <a:buSzPct val="68000"/>
              <a:buFont typeface="Wingdings 3" pitchFamily="18" charset="2"/>
              <a:buChar char=""/>
              <a:defRPr/>
            </a:pPr>
            <a:r>
              <a:rPr lang="en-US" b="0" dirty="0">
                <a:latin typeface="+mn-lt"/>
                <a:cs typeface="+mn-cs"/>
              </a:rPr>
              <a:t>Foundation Center </a:t>
            </a:r>
            <a:r>
              <a:rPr lang="en-US" b="0" i="1" dirty="0">
                <a:latin typeface="+mn-lt"/>
                <a:cs typeface="+mn-cs"/>
              </a:rPr>
              <a:t>RFP Bulletin</a:t>
            </a:r>
            <a:r>
              <a:rPr lang="en-US" b="0" dirty="0">
                <a:latin typeface="+mn-lt"/>
                <a:cs typeface="+mn-cs"/>
              </a:rPr>
              <a:t> (weekly</a:t>
            </a:r>
            <a:r>
              <a:rPr lang="en-US" b="0" dirty="0" smtClean="0">
                <a:latin typeface="+mn-lt"/>
                <a:cs typeface="+mn-cs"/>
              </a:rPr>
              <a:t>) or daily alerts </a:t>
            </a:r>
            <a:r>
              <a:rPr lang="en-US" b="0" dirty="0">
                <a:latin typeface="+mn-lt"/>
                <a:cs typeface="+mn-cs"/>
              </a:rPr>
              <a:t>– and Foundation Center </a:t>
            </a:r>
            <a:r>
              <a:rPr lang="en-US" b="0" i="1" dirty="0">
                <a:latin typeface="+mn-lt"/>
                <a:cs typeface="+mn-cs"/>
              </a:rPr>
              <a:t>Funding Watches</a:t>
            </a:r>
            <a:r>
              <a:rPr lang="en-US" b="0" dirty="0">
                <a:latin typeface="+mn-lt"/>
                <a:cs typeface="+mn-cs"/>
              </a:rPr>
              <a:t> (choose arts, health, or education)</a:t>
            </a:r>
          </a:p>
          <a:p>
            <a:pPr marL="620713" lvl="1" indent="-228600">
              <a:lnSpc>
                <a:spcPct val="90000"/>
              </a:lnSpc>
              <a:spcBef>
                <a:spcPts val="325"/>
              </a:spcBef>
              <a:buClr>
                <a:schemeClr val="accent1"/>
              </a:buClr>
              <a:buFont typeface="Verdana" pitchFamily="34" charset="0"/>
              <a:buChar char="◦"/>
              <a:defRPr/>
            </a:pPr>
            <a:r>
              <a:rPr lang="en-US" sz="2000" b="0" dirty="0">
                <a:latin typeface="+mn-lt"/>
                <a:cs typeface="+mn-cs"/>
              </a:rPr>
              <a:t>Available at </a:t>
            </a:r>
            <a:r>
              <a:rPr lang="en-US" sz="2000" b="0" dirty="0">
                <a:latin typeface="+mn-lt"/>
                <a:cs typeface="+mn-cs"/>
                <a:hlinkClick r:id="rId6"/>
              </a:rPr>
              <a:t>http://www.foundationcenter.org/</a:t>
            </a:r>
            <a:r>
              <a:rPr lang="en-US" sz="2000" b="0" dirty="0">
                <a:latin typeface="+mn-lt"/>
                <a:cs typeface="+mn-cs"/>
              </a:rPr>
              <a:t> under “Newsletters”</a:t>
            </a:r>
          </a:p>
          <a:p>
            <a:pPr marL="0" lvl="1">
              <a:lnSpc>
                <a:spcPct val="90000"/>
              </a:lnSpc>
              <a:spcBef>
                <a:spcPts val="325"/>
              </a:spcBef>
              <a:buClr>
                <a:schemeClr val="accent1"/>
              </a:buClr>
              <a:defRPr/>
            </a:pPr>
            <a:endParaRPr lang="en-US" sz="2000" b="0"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871537"/>
            <a:ext cx="7448550" cy="5114925"/>
          </a:xfrm>
          <a:prstGeom prst="rect">
            <a:avLst/>
          </a:prstGeom>
        </p:spPr>
      </p:pic>
      <p:sp>
        <p:nvSpPr>
          <p:cNvPr id="3" name="Oval 2"/>
          <p:cNvSpPr/>
          <p:nvPr/>
        </p:nvSpPr>
        <p:spPr>
          <a:xfrm>
            <a:off x="5943600" y="1066800"/>
            <a:ext cx="9144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386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2" y="471487"/>
            <a:ext cx="7458075" cy="5915025"/>
          </a:xfrm>
          <a:prstGeom prst="rect">
            <a:avLst/>
          </a:prstGeom>
        </p:spPr>
      </p:pic>
    </p:spTree>
    <p:extLst>
      <p:ext uri="{BB962C8B-B14F-4D97-AF65-F5344CB8AC3E}">
        <p14:creationId xmlns:p14="http://schemas.microsoft.com/office/powerpoint/2010/main" val="3738512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2" y="881062"/>
            <a:ext cx="7458075" cy="5095875"/>
          </a:xfrm>
          <a:prstGeom prst="rect">
            <a:avLst/>
          </a:prstGeom>
        </p:spPr>
      </p:pic>
    </p:spTree>
    <p:extLst>
      <p:ext uri="{BB962C8B-B14F-4D97-AF65-F5344CB8AC3E}">
        <p14:creationId xmlns:p14="http://schemas.microsoft.com/office/powerpoint/2010/main" val="3738512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 y="485775"/>
            <a:ext cx="7515225" cy="5886450"/>
          </a:xfrm>
          <a:prstGeom prst="rect">
            <a:avLst/>
          </a:prstGeom>
        </p:spPr>
      </p:pic>
      <p:sp>
        <p:nvSpPr>
          <p:cNvPr id="3" name="Oval 2"/>
          <p:cNvSpPr/>
          <p:nvPr/>
        </p:nvSpPr>
        <p:spPr>
          <a:xfrm>
            <a:off x="2667000" y="5715000"/>
            <a:ext cx="6858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237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1" y="838200"/>
            <a:ext cx="8610950" cy="4953000"/>
          </a:xfrm>
          <a:prstGeom prst="rect">
            <a:avLst/>
          </a:prstGeom>
        </p:spPr>
      </p:pic>
    </p:spTree>
    <p:extLst>
      <p:ext uri="{BB962C8B-B14F-4D97-AF65-F5344CB8AC3E}">
        <p14:creationId xmlns:p14="http://schemas.microsoft.com/office/powerpoint/2010/main" val="3889064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03" y="609600"/>
            <a:ext cx="8616594" cy="5638800"/>
          </a:xfrm>
          <a:prstGeom prst="rect">
            <a:avLst/>
          </a:prstGeom>
        </p:spPr>
      </p:pic>
    </p:spTree>
    <p:extLst>
      <p:ext uri="{BB962C8B-B14F-4D97-AF65-F5344CB8AC3E}">
        <p14:creationId xmlns:p14="http://schemas.microsoft.com/office/powerpoint/2010/main" val="134463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57200" y="2057400"/>
            <a:ext cx="8229600" cy="3352800"/>
          </a:xfrm>
          <a:prstGeom prst="rect">
            <a:avLst/>
          </a:prstGeom>
          <a:noFill/>
          <a:ln>
            <a:miter lim="800000"/>
            <a:headEnd/>
            <a:tailEnd/>
          </a:ln>
        </p:spPr>
        <p:txBody>
          <a:bodyPr/>
          <a:lstStyle/>
          <a:p>
            <a:pPr marL="365125" indent="-255588">
              <a:spcBef>
                <a:spcPts val="400"/>
              </a:spcBef>
              <a:buClr>
                <a:schemeClr val="accent1"/>
              </a:buClr>
              <a:buSzPct val="68000"/>
              <a:buFont typeface="Wingdings 3" pitchFamily="18" charset="2"/>
              <a:buChar char=""/>
              <a:defRPr/>
            </a:pPr>
            <a:r>
              <a:rPr lang="en-US" sz="2700" b="0" dirty="0">
                <a:latin typeface="+mn-lt"/>
                <a:cs typeface="+mn-cs"/>
              </a:rPr>
              <a:t>What activity needs support?  </a:t>
            </a:r>
          </a:p>
          <a:p>
            <a:pPr marL="365125" indent="-255588">
              <a:spcBef>
                <a:spcPts val="400"/>
              </a:spcBef>
              <a:buClr>
                <a:schemeClr val="accent1"/>
              </a:buClr>
              <a:buSzPct val="68000"/>
              <a:defRPr/>
            </a:pPr>
            <a:r>
              <a:rPr lang="en-US" sz="2700" b="0" dirty="0">
                <a:latin typeface="+mn-lt"/>
                <a:cs typeface="+mn-cs"/>
              </a:rPr>
              <a:t>	</a:t>
            </a:r>
            <a:r>
              <a:rPr lang="en-US" sz="2700" b="0" dirty="0" smtClean="0">
                <a:latin typeface="+mn-lt"/>
                <a:cs typeface="+mn-cs"/>
              </a:rPr>
              <a:t>(Research</a:t>
            </a:r>
            <a:r>
              <a:rPr lang="en-US" sz="2700" b="0" dirty="0">
                <a:latin typeface="+mn-lt"/>
                <a:cs typeface="+mn-cs"/>
              </a:rPr>
              <a:t>, dissertation support, organize a conference, travel to conferences, equipment</a:t>
            </a:r>
            <a:r>
              <a:rPr lang="en-US" sz="2700" b="0" dirty="0" smtClean="0">
                <a:latin typeface="+mn-lt"/>
                <a:cs typeface="+mn-cs"/>
              </a:rPr>
              <a:t>…)</a:t>
            </a:r>
            <a:endParaRPr lang="en-US" sz="2700" b="0" dirty="0">
              <a:latin typeface="+mn-lt"/>
              <a:cs typeface="+mn-cs"/>
            </a:endParaRPr>
          </a:p>
          <a:p>
            <a:pPr marL="365125" indent="-255588">
              <a:spcBef>
                <a:spcPts val="400"/>
              </a:spcBef>
              <a:buClr>
                <a:schemeClr val="accent1"/>
              </a:buClr>
              <a:buSzPct val="68000"/>
              <a:buFont typeface="Wingdings 3" pitchFamily="18" charset="2"/>
              <a:buChar char=""/>
              <a:defRPr/>
            </a:pPr>
            <a:r>
              <a:rPr lang="en-US" sz="2700" b="0" dirty="0">
                <a:latin typeface="+mn-lt"/>
                <a:cs typeface="+mn-cs"/>
              </a:rPr>
              <a:t>Develop </a:t>
            </a:r>
            <a:r>
              <a:rPr lang="en-US" sz="2700" b="0" dirty="0" smtClean="0">
                <a:latin typeface="+mn-lt"/>
                <a:cs typeface="+mn-cs"/>
              </a:rPr>
              <a:t>keywords</a:t>
            </a:r>
            <a:endParaRPr lang="en-US" sz="2700" b="0" dirty="0">
              <a:latin typeface="+mn-lt"/>
              <a:cs typeface="+mn-cs"/>
            </a:endParaRPr>
          </a:p>
          <a:p>
            <a:pPr marL="365125" indent="-255588">
              <a:spcBef>
                <a:spcPts val="400"/>
              </a:spcBef>
              <a:buClr>
                <a:schemeClr val="accent1"/>
              </a:buClr>
              <a:buSzPct val="68000"/>
              <a:buFont typeface="Wingdings 3" pitchFamily="18" charset="2"/>
              <a:buChar char=""/>
              <a:defRPr/>
            </a:pPr>
            <a:r>
              <a:rPr lang="en-US" sz="2700" b="0" dirty="0">
                <a:latin typeface="+mn-lt"/>
                <a:cs typeface="+mn-cs"/>
              </a:rPr>
              <a:t>Search databases</a:t>
            </a:r>
          </a:p>
          <a:p>
            <a:pPr marL="365125" indent="-255588">
              <a:spcBef>
                <a:spcPts val="400"/>
              </a:spcBef>
              <a:buClr>
                <a:schemeClr val="accent1"/>
              </a:buClr>
              <a:buSzPct val="68000"/>
              <a:buFont typeface="Wingdings 3" pitchFamily="18" charset="2"/>
              <a:buChar char=""/>
              <a:defRPr/>
            </a:pPr>
            <a:r>
              <a:rPr lang="en-US" sz="2700" b="0" dirty="0">
                <a:latin typeface="+mn-lt"/>
                <a:cs typeface="+mn-cs"/>
              </a:rPr>
              <a:t>Sign up for email alerts</a:t>
            </a:r>
          </a:p>
        </p:txBody>
      </p:sp>
      <p:sp>
        <p:nvSpPr>
          <p:cNvPr id="3" name="Rectangle 2"/>
          <p:cNvSpPr txBox="1">
            <a:spLocks noChangeArrowheads="1"/>
          </p:cNvSpPr>
          <p:nvPr/>
        </p:nvSpPr>
        <p:spPr>
          <a:xfrm>
            <a:off x="457200" y="838200"/>
            <a:ext cx="8229600" cy="655638"/>
          </a:xfrm>
          <a:prstGeom prst="rect">
            <a:avLst/>
          </a:prstGeom>
        </p:spPr>
        <p:txBody>
          <a:bodyPr/>
          <a:lstStyle/>
          <a:p>
            <a:pPr algn="ctr" fontAlgn="auto">
              <a:spcAft>
                <a:spcPts val="0"/>
              </a:spcAft>
              <a:defRPr/>
            </a:pPr>
            <a:r>
              <a:rPr lang="en-US" sz="4100" dirty="0">
                <a:solidFill>
                  <a:schemeClr val="tx2"/>
                </a:solidFill>
                <a:effectLst>
                  <a:outerShdw blurRad="31750" dist="25400" dir="5400000" algn="tl" rotWithShape="0">
                    <a:srgbClr val="000000">
                      <a:alpha val="25000"/>
                    </a:srgbClr>
                  </a:outerShdw>
                </a:effectLst>
                <a:latin typeface="+mj-lt"/>
                <a:ea typeface="+mj-ea"/>
                <a:cs typeface="+mj-cs"/>
              </a:rPr>
              <a:t>Finding </a:t>
            </a:r>
            <a:r>
              <a:rPr lang="en-US" sz="4000" dirty="0">
                <a:solidFill>
                  <a:schemeClr val="tx2"/>
                </a:solidFill>
                <a:effectLst>
                  <a:outerShdw blurRad="31750" dist="25400" dir="5400000" algn="tl" rotWithShape="0">
                    <a:srgbClr val="000000">
                      <a:alpha val="25000"/>
                    </a:srgbClr>
                  </a:outerShdw>
                </a:effectLst>
                <a:latin typeface="+mj-lt"/>
                <a:ea typeface="+mj-ea"/>
                <a:cs typeface="+mj-cs"/>
              </a:rPr>
              <a:t>Funding</a:t>
            </a:r>
          </a:p>
        </p:txBody>
      </p:sp>
      <p:pic>
        <p:nvPicPr>
          <p:cNvPr id="53252" name="Picture 3" descr="C:\Users\sjaishan\AppData\Local\Microsoft\Windows\Temporary Internet Files\Content.IE5\2XTRQIT5\MCPE07337_0000[1].wmf"/>
          <p:cNvPicPr>
            <a:picLocks noChangeAspect="1" noChangeArrowheads="1"/>
          </p:cNvPicPr>
          <p:nvPr/>
        </p:nvPicPr>
        <p:blipFill>
          <a:blip r:embed="rId2" cstate="print"/>
          <a:srcRect/>
          <a:stretch>
            <a:fillRect/>
          </a:stretch>
        </p:blipFill>
        <p:spPr bwMode="auto">
          <a:xfrm>
            <a:off x="6248400" y="4495800"/>
            <a:ext cx="2732088"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685800"/>
            <a:ext cx="8339138" cy="762000"/>
          </a:xfrm>
          <a:prstGeom prst="rect">
            <a:avLst/>
          </a:prstGeom>
        </p:spPr>
        <p:txBody>
          <a:bodyPr/>
          <a:lstStyle/>
          <a:p>
            <a:pPr>
              <a:defRPr/>
            </a:pPr>
            <a:r>
              <a:rPr lang="en-US" sz="4100" dirty="0">
                <a:solidFill>
                  <a:schemeClr val="tx2"/>
                </a:solidFill>
                <a:effectLst>
                  <a:outerShdw blurRad="31750" dist="25400" dir="5400000" algn="tl" rotWithShape="0">
                    <a:srgbClr val="000000">
                      <a:alpha val="25000"/>
                    </a:srgbClr>
                  </a:outerShdw>
                </a:effectLst>
                <a:latin typeface="+mj-lt"/>
                <a:ea typeface="+mj-ea"/>
                <a:cs typeface="+mj-cs"/>
              </a:rPr>
              <a:t>Other Web-Based Resources</a:t>
            </a:r>
          </a:p>
        </p:txBody>
      </p:sp>
      <p:sp>
        <p:nvSpPr>
          <p:cNvPr id="3" name="Rectangle 3"/>
          <p:cNvSpPr txBox="1">
            <a:spLocks noChangeArrowheads="1"/>
          </p:cNvSpPr>
          <p:nvPr/>
        </p:nvSpPr>
        <p:spPr>
          <a:xfrm>
            <a:off x="533400" y="1600200"/>
            <a:ext cx="8339138" cy="4876800"/>
          </a:xfrm>
          <a:prstGeom prst="rect">
            <a:avLst/>
          </a:prstGeom>
        </p:spPr>
        <p:txBody>
          <a:bodyPr/>
          <a:lstStyle/>
          <a:p>
            <a:pPr marL="365125" indent="-255588">
              <a:spcBef>
                <a:spcPts val="400"/>
              </a:spcBef>
              <a:buClr>
                <a:schemeClr val="accent1"/>
              </a:buClr>
              <a:buSzPct val="68000"/>
              <a:buFont typeface="Wingdings 3" pitchFamily="18" charset="2"/>
              <a:buChar char=""/>
              <a:defRPr/>
            </a:pPr>
            <a:r>
              <a:rPr lang="en-US" sz="2000" b="0" dirty="0">
                <a:latin typeface="+mn-lt"/>
                <a:cs typeface="+mn-cs"/>
              </a:rPr>
              <a:t>List of external funding resources (e.g. “Graduate Student Funding Sources”) available at </a:t>
            </a:r>
            <a:r>
              <a:rPr lang="en-US" sz="2000" b="0" dirty="0">
                <a:latin typeface="+mn-lt"/>
                <a:cs typeface="+mn-cs"/>
                <a:hlinkClick r:id="rId3"/>
              </a:rPr>
              <a:t>http://</a:t>
            </a:r>
            <a:r>
              <a:rPr lang="en-US" sz="2000" b="0" dirty="0" smtClean="0">
                <a:latin typeface="+mn-lt"/>
                <a:cs typeface="+mn-cs"/>
                <a:hlinkClick r:id="rId3"/>
              </a:rPr>
              <a:t>research.ufl.edu/research-program-development/external-funding.html</a:t>
            </a:r>
            <a:r>
              <a:rPr lang="en-US" sz="2000" b="0" dirty="0" smtClean="0">
                <a:latin typeface="+mn-lt"/>
                <a:cs typeface="+mn-cs"/>
              </a:rPr>
              <a:t> </a:t>
            </a:r>
            <a:endParaRPr lang="en-US" sz="2000" b="0" dirty="0">
              <a:latin typeface="+mn-lt"/>
              <a:cs typeface="+mn-cs"/>
            </a:endParaRPr>
          </a:p>
          <a:p>
            <a:pPr marL="365125" indent="-255588">
              <a:spcBef>
                <a:spcPts val="400"/>
              </a:spcBef>
              <a:buClr>
                <a:schemeClr val="accent1"/>
              </a:buClr>
              <a:buSzPct val="68000"/>
              <a:buFont typeface="Wingdings 3" pitchFamily="18" charset="2"/>
              <a:buChar char=""/>
              <a:defRPr/>
            </a:pPr>
            <a:r>
              <a:rPr lang="en-US" sz="2000" b="0" dirty="0" err="1" smtClean="0">
                <a:latin typeface="+mn-lt"/>
                <a:cs typeface="+mn-cs"/>
              </a:rPr>
              <a:t>GrantForward</a:t>
            </a:r>
            <a:r>
              <a:rPr lang="en-US" sz="2000" b="0" dirty="0" smtClean="0">
                <a:latin typeface="+mn-lt"/>
                <a:cs typeface="+mn-cs"/>
              </a:rPr>
              <a:t> – </a:t>
            </a:r>
            <a:r>
              <a:rPr lang="en-US" sz="2000" b="0" dirty="0">
                <a:latin typeface="+mn-lt"/>
                <a:cs typeface="+mn-cs"/>
              </a:rPr>
              <a:t>available on the UF Libraries </a:t>
            </a:r>
            <a:r>
              <a:rPr lang="en-US" sz="2000" b="0" dirty="0" smtClean="0">
                <a:latin typeface="+mn-lt"/>
                <a:cs typeface="+mn-cs"/>
              </a:rPr>
              <a:t>website - </a:t>
            </a:r>
            <a:r>
              <a:rPr lang="en-US" sz="2000" b="0" dirty="0" smtClean="0">
                <a:latin typeface="+mn-lt"/>
                <a:cs typeface="+mn-cs"/>
                <a:hlinkClick r:id="rId4"/>
              </a:rPr>
              <a:t>http://www.grantforward.com</a:t>
            </a:r>
            <a:endParaRPr lang="en-US" sz="2000" b="0" dirty="0">
              <a:latin typeface="+mn-lt"/>
              <a:cs typeface="+mn-cs"/>
            </a:endParaRPr>
          </a:p>
          <a:p>
            <a:pPr marL="365125" indent="-255588">
              <a:spcBef>
                <a:spcPts val="400"/>
              </a:spcBef>
              <a:buClr>
                <a:schemeClr val="accent1"/>
              </a:buClr>
              <a:buSzPct val="68000"/>
              <a:buFont typeface="Wingdings 3" pitchFamily="18" charset="2"/>
              <a:buChar char=""/>
              <a:defRPr/>
            </a:pPr>
            <a:r>
              <a:rPr lang="en-US" sz="2000" b="0" dirty="0" smtClean="0">
                <a:latin typeface="+mn-lt"/>
                <a:cs typeface="+mn-cs"/>
                <a:hlinkClick r:id="rId5"/>
              </a:rPr>
              <a:t>www.Grants.gov</a:t>
            </a:r>
            <a:r>
              <a:rPr lang="en-US" sz="2000" b="0" dirty="0" smtClean="0">
                <a:latin typeface="+mn-lt"/>
                <a:cs typeface="+mn-cs"/>
              </a:rPr>
              <a:t>  </a:t>
            </a:r>
            <a:r>
              <a:rPr lang="en-US" sz="2000" b="0" dirty="0">
                <a:latin typeface="+mn-lt"/>
                <a:cs typeface="+mn-cs"/>
              </a:rPr>
              <a:t>(single Federal portal)</a:t>
            </a:r>
          </a:p>
          <a:p>
            <a:pPr marL="365125" indent="-255588">
              <a:spcBef>
                <a:spcPts val="400"/>
              </a:spcBef>
              <a:buClr>
                <a:schemeClr val="accent1"/>
              </a:buClr>
              <a:buSzPct val="68000"/>
              <a:buFont typeface="Wingdings 3" pitchFamily="18" charset="2"/>
              <a:buChar char=""/>
              <a:defRPr/>
            </a:pPr>
            <a:r>
              <a:rPr lang="en-US" sz="2000" b="0" dirty="0">
                <a:latin typeface="+mn-lt"/>
                <a:cs typeface="+mn-cs"/>
              </a:rPr>
              <a:t>Links to Federal Agencies - </a:t>
            </a:r>
            <a:r>
              <a:rPr lang="en-US" sz="2000" b="0" dirty="0">
                <a:latin typeface="+mn-lt"/>
                <a:cs typeface="+mn-cs"/>
                <a:hlinkClick r:id="rId6"/>
              </a:rPr>
              <a:t>http://www07.grants.gov/search/agency.do</a:t>
            </a:r>
            <a:r>
              <a:rPr lang="en-US" sz="2000" b="0" dirty="0">
                <a:latin typeface="+mn-lt"/>
                <a:cs typeface="+mn-cs"/>
              </a:rPr>
              <a:t> </a:t>
            </a:r>
          </a:p>
          <a:p>
            <a:pPr marL="365125" indent="-255588">
              <a:spcBef>
                <a:spcPts val="400"/>
              </a:spcBef>
              <a:buClr>
                <a:schemeClr val="accent1"/>
              </a:buClr>
              <a:buSzPct val="68000"/>
              <a:buFont typeface="Wingdings 3" pitchFamily="18" charset="2"/>
              <a:buChar char=""/>
              <a:defRPr/>
            </a:pPr>
            <a:r>
              <a:rPr lang="en-US" sz="2000" b="0" dirty="0">
                <a:latin typeface="+mn-lt"/>
                <a:cs typeface="+mn-cs"/>
              </a:rPr>
              <a:t>Links to Private Foundations – </a:t>
            </a:r>
            <a:r>
              <a:rPr lang="en-US" sz="2000" b="0" dirty="0">
                <a:latin typeface="+mn-lt"/>
                <a:cs typeface="+mn-cs"/>
                <a:hlinkClick r:id="rId7"/>
              </a:rPr>
              <a:t>www.foundationcenter.org</a:t>
            </a:r>
            <a:r>
              <a:rPr lang="en-US" sz="2000" b="0" dirty="0">
                <a:latin typeface="+mn-lt"/>
                <a:cs typeface="+mn-cs"/>
              </a:rPr>
              <a:t> </a:t>
            </a:r>
          </a:p>
          <a:p>
            <a:pPr marL="365125" indent="-255588">
              <a:spcBef>
                <a:spcPts val="400"/>
              </a:spcBef>
              <a:buClr>
                <a:schemeClr val="accent1"/>
              </a:buClr>
              <a:buSzPct val="68000"/>
              <a:buFont typeface="Wingdings 3" pitchFamily="18" charset="2"/>
              <a:buChar char=""/>
              <a:defRPr/>
            </a:pPr>
            <a:r>
              <a:rPr lang="en-US" sz="2000" b="0" dirty="0" smtClean="0">
                <a:latin typeface="+mn-lt"/>
                <a:cs typeface="+mn-cs"/>
              </a:rPr>
              <a:t>UF Funding Opportunities page Search </a:t>
            </a:r>
            <a:r>
              <a:rPr lang="en-US" sz="2000" b="0" dirty="0">
                <a:latin typeface="+mn-lt"/>
                <a:cs typeface="+mn-cs"/>
              </a:rPr>
              <a:t>Function</a:t>
            </a:r>
          </a:p>
          <a:p>
            <a:pPr marL="620713" lvl="1" indent="-228600">
              <a:spcBef>
                <a:spcPts val="325"/>
              </a:spcBef>
              <a:buClr>
                <a:schemeClr val="accent1"/>
              </a:buClr>
              <a:buFont typeface="Verdana" pitchFamily="34" charset="0"/>
              <a:buChar char="◦"/>
              <a:defRPr/>
            </a:pPr>
            <a:r>
              <a:rPr lang="en-US" sz="2000" b="0" dirty="0" smtClean="0">
                <a:latin typeface="+mn-lt"/>
                <a:cs typeface="+mn-cs"/>
                <a:hlinkClick r:id="rId8"/>
              </a:rPr>
              <a:t>www.research.ufl.edu/funding</a:t>
            </a:r>
            <a:endParaRPr lang="en-US" sz="2000" b="0" dirty="0" smtClean="0">
              <a:latin typeface="+mn-lt"/>
              <a:cs typeface="+mn-cs"/>
            </a:endParaRPr>
          </a:p>
          <a:p>
            <a:pPr marL="620713" lvl="1" indent="-228600">
              <a:spcBef>
                <a:spcPts val="325"/>
              </a:spcBef>
              <a:buClr>
                <a:schemeClr val="accent1"/>
              </a:buClr>
              <a:buFont typeface="Verdana" pitchFamily="34" charset="0"/>
              <a:buChar char="◦"/>
              <a:defRPr/>
            </a:pPr>
            <a:endParaRPr lang="en-US" sz="2000" b="0" dirty="0">
              <a:latin typeface="+mn-lt"/>
              <a:cs typeface="+mn-cs"/>
            </a:endParaRPr>
          </a:p>
          <a:p>
            <a:pPr marL="365125" indent="-255588">
              <a:spcBef>
                <a:spcPts val="400"/>
              </a:spcBef>
              <a:buClr>
                <a:schemeClr val="accent1"/>
              </a:buClr>
              <a:buSzPct val="68000"/>
              <a:defRPr/>
            </a:pPr>
            <a:endParaRPr lang="en-US" sz="1400" b="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5791200" cy="1371600"/>
          </a:xfrm>
        </p:spPr>
        <p:txBody>
          <a:bodyPr/>
          <a:lstStyle/>
          <a:p>
            <a:pPr algn="ctr"/>
            <a:r>
              <a:rPr lang="en-US" dirty="0" smtClean="0"/>
              <a:t>UF Libraries Grant Resources</a:t>
            </a:r>
            <a:endParaRPr lang="en-US" dirty="0"/>
          </a:p>
        </p:txBody>
      </p:sp>
      <p:sp>
        <p:nvSpPr>
          <p:cNvPr id="3" name="Content Placeholder 2"/>
          <p:cNvSpPr>
            <a:spLocks noGrp="1"/>
          </p:cNvSpPr>
          <p:nvPr>
            <p:ph idx="1"/>
          </p:nvPr>
        </p:nvSpPr>
        <p:spPr/>
        <p:txBody>
          <a:bodyPr/>
          <a:lstStyle/>
          <a:p>
            <a:r>
              <a:rPr lang="en-US" dirty="0" smtClean="0">
                <a:hlinkClick r:id="rId3"/>
              </a:rPr>
              <a:t>http://www.uflib.ufl.edu/funding/workshops.htm</a:t>
            </a:r>
            <a:endParaRPr lang="en-US" dirty="0" smtClean="0"/>
          </a:p>
          <a:p>
            <a:pPr lvl="1"/>
            <a:r>
              <a:rPr lang="en-US" dirty="0" smtClean="0"/>
              <a:t>Workshops for Students – Videos available online</a:t>
            </a:r>
          </a:p>
          <a:p>
            <a:pPr lvl="1"/>
            <a:r>
              <a:rPr lang="en-US" dirty="0" smtClean="0"/>
              <a:t>NSF Workshops</a:t>
            </a:r>
          </a:p>
          <a:p>
            <a:pPr lvl="1"/>
            <a:r>
              <a:rPr lang="en-US" dirty="0" smtClean="0"/>
              <a:t>NIH Workshops </a:t>
            </a:r>
          </a:p>
          <a:p>
            <a:pPr lvl="1"/>
            <a:r>
              <a:rPr lang="en-US" dirty="0" smtClean="0"/>
              <a:t>General Grant Writing Workshops (Bess de Farber)</a:t>
            </a:r>
          </a:p>
          <a:p>
            <a:pPr lvl="1"/>
            <a:r>
              <a:rPr lang="en-US" dirty="0" smtClean="0"/>
              <a:t>Others (McNair Scholars, Fulbright, Museums)</a:t>
            </a:r>
            <a:endParaRPr lang="en-US" dirty="0"/>
          </a:p>
        </p:txBody>
      </p:sp>
      <p:sp>
        <p:nvSpPr>
          <p:cNvPr id="4" name="Slide Number Placeholder 3"/>
          <p:cNvSpPr>
            <a:spLocks noGrp="1"/>
          </p:cNvSpPr>
          <p:nvPr>
            <p:ph type="sldNum" sz="quarter" idx="12"/>
          </p:nvPr>
        </p:nvSpPr>
        <p:spPr/>
        <p:txBody>
          <a:bodyPr/>
          <a:lstStyle/>
          <a:p>
            <a:pPr>
              <a:defRPr/>
            </a:pPr>
            <a:fld id="{FA88BE50-9BF0-4BA9-8EFF-DF53A53FEAF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2275" y="381000"/>
            <a:ext cx="8162925" cy="1046162"/>
          </a:xfrm>
        </p:spPr>
        <p:txBody>
          <a:bodyPr>
            <a:normAutofit fontScale="90000"/>
          </a:bodyPr>
          <a:lstStyle/>
          <a:p>
            <a:pPr eaLnBrk="1" fontAlgn="auto" hangingPunct="1">
              <a:spcAft>
                <a:spcPts val="0"/>
              </a:spcAft>
              <a:defRPr/>
            </a:pPr>
            <a:r>
              <a:rPr lang="en-US" dirty="0" smtClean="0"/>
              <a:t>UF Funding Opportunities Page</a:t>
            </a:r>
            <a:br>
              <a:rPr lang="en-US" dirty="0" smtClean="0"/>
            </a:br>
            <a:r>
              <a:rPr lang="en-US" sz="1800" dirty="0" smtClean="0"/>
              <a:t>Published weekly (Fridays) – </a:t>
            </a:r>
            <a:r>
              <a:rPr lang="en-US" sz="1800" dirty="0" smtClean="0">
                <a:hlinkClick r:id="rId3"/>
              </a:rPr>
              <a:t>www.research.ufl.edu/funding</a:t>
            </a:r>
            <a:r>
              <a:rPr lang="en-US" sz="1800" dirty="0" smtClean="0"/>
              <a:t/>
            </a:r>
            <a:br>
              <a:rPr lang="en-US" sz="1800" dirty="0" smtClean="0"/>
            </a:br>
            <a:r>
              <a:rPr lang="en-US" sz="1800" dirty="0" smtClean="0"/>
              <a:t>Requires </a:t>
            </a:r>
            <a:r>
              <a:rPr lang="en-US" sz="1800" dirty="0" err="1" smtClean="0"/>
              <a:t>Gatorlink</a:t>
            </a:r>
            <a:r>
              <a:rPr lang="en-US" sz="1800" dirty="0" smtClean="0"/>
              <a:t> login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37" y="1671637"/>
            <a:ext cx="8077200" cy="4657050"/>
          </a:xfrm>
          <a:prstGeom prst="rect">
            <a:avLst/>
          </a:prstGeom>
        </p:spPr>
      </p:pic>
      <p:sp>
        <p:nvSpPr>
          <p:cNvPr id="10" name="Oval 9"/>
          <p:cNvSpPr/>
          <p:nvPr/>
        </p:nvSpPr>
        <p:spPr>
          <a:xfrm>
            <a:off x="1447800" y="4572000"/>
            <a:ext cx="11430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76300" y="5791200"/>
            <a:ext cx="2019300" cy="53748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A0CCCF6-4CB1-4DFD-AEED-0DE3CB567B02}"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381000"/>
            <a:ext cx="7924800" cy="5582360"/>
          </a:xfrm>
        </p:spPr>
      </p:pic>
      <p:sp>
        <p:nvSpPr>
          <p:cNvPr id="2" name="Slide Number Placeholder 1"/>
          <p:cNvSpPr>
            <a:spLocks noGrp="1"/>
          </p:cNvSpPr>
          <p:nvPr>
            <p:ph type="sldNum" sz="quarter" idx="12"/>
          </p:nvPr>
        </p:nvSpPr>
        <p:spPr/>
        <p:txBody>
          <a:bodyPr/>
          <a:lstStyle/>
          <a:p>
            <a:pPr>
              <a:defRPr/>
            </a:pPr>
            <a:fld id="{6A0CCCF6-4CB1-4DFD-AEED-0DE3CB567B02}" type="slidenum">
              <a:rPr lang="en-US" smtClean="0"/>
              <a:pPr>
                <a:defRPr/>
              </a:pPr>
              <a:t>33</a:t>
            </a:fld>
            <a:endParaRPr lang="en-US"/>
          </a:p>
        </p:txBody>
      </p:sp>
    </p:spTree>
    <p:extLst>
      <p:ext uri="{BB962C8B-B14F-4D97-AF65-F5344CB8AC3E}">
        <p14:creationId xmlns:p14="http://schemas.microsoft.com/office/powerpoint/2010/main" val="4016360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609600" y="593725"/>
            <a:ext cx="7848600" cy="701675"/>
          </a:xfrm>
          <a:prstGeom prst="rect">
            <a:avLst/>
          </a:prstGeom>
          <a:noFill/>
          <a:ln w="9525">
            <a:noFill/>
            <a:miter lim="800000"/>
            <a:headEnd/>
            <a:tailEnd/>
          </a:ln>
        </p:spPr>
        <p:txBody>
          <a:bodyPr anchor="b">
            <a:spAutoFit/>
          </a:bodyPr>
          <a:lstStyle/>
          <a:p>
            <a:pPr algn="ctr" eaLnBrk="0" hangingPunct="0">
              <a:defRPr/>
            </a:pPr>
            <a:r>
              <a:rPr lang="en-US" sz="4000" dirty="0">
                <a:solidFill>
                  <a:schemeClr val="tx2"/>
                </a:solidFill>
                <a:latin typeface="+mj-lt"/>
                <a:cs typeface="+mn-cs"/>
              </a:rPr>
              <a:t>Getting Started</a:t>
            </a:r>
          </a:p>
        </p:txBody>
      </p:sp>
      <p:sp>
        <p:nvSpPr>
          <p:cNvPr id="44034" name="Rectangle 5"/>
          <p:cNvSpPr>
            <a:spLocks noChangeArrowheads="1"/>
          </p:cNvSpPr>
          <p:nvPr/>
        </p:nvSpPr>
        <p:spPr bwMode="auto">
          <a:xfrm>
            <a:off x="609600" y="1295400"/>
            <a:ext cx="8534400" cy="51816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Identify potential sponsors</a:t>
            </a:r>
          </a:p>
          <a:p>
            <a:pPr marL="800100" lvl="1"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Subscribe to funding alert email </a:t>
            </a:r>
            <a:r>
              <a:rPr lang="en-US" sz="1800" b="0" dirty="0" smtClean="0">
                <a:latin typeface="+mn-lt"/>
                <a:cs typeface="+mn-cs"/>
              </a:rPr>
              <a:t>services; funding </a:t>
            </a:r>
            <a:r>
              <a:rPr lang="en-US" sz="1800" b="0" dirty="0">
                <a:latin typeface="+mn-lt"/>
                <a:cs typeface="+mn-cs"/>
              </a:rPr>
              <a:t>searches</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Make a calendar of upcoming submission deadlines – DON’T MISS THE OPPORTUNITY!!  </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Compile background on sponsors - find the agencies that fit  your needs </a:t>
            </a:r>
          </a:p>
          <a:p>
            <a:pPr marL="800100" lvl="1"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What does the agency want to fund?  What is their process?</a:t>
            </a:r>
          </a:p>
          <a:p>
            <a:pPr marL="800100" lvl="1"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Check their website, recent grant awards, annual reports, talk to  the program officer</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Questions to consider: </a:t>
            </a:r>
          </a:p>
          <a:p>
            <a:pPr marL="742950" lvl="1" indent="-285750" eaLnBrk="0" hangingPunct="0">
              <a:lnSpc>
                <a:spcPct val="90000"/>
              </a:lnSpc>
              <a:spcBef>
                <a:spcPct val="20000"/>
              </a:spcBef>
              <a:buClr>
                <a:schemeClr val="folHlink"/>
              </a:buClr>
              <a:buSzPct val="70000"/>
              <a:buFont typeface="Wingdings" pitchFamily="2" charset="2"/>
              <a:buChar char="n"/>
              <a:defRPr/>
            </a:pPr>
            <a:r>
              <a:rPr lang="en-US" sz="1800" b="0" dirty="0">
                <a:latin typeface="+mn-lt"/>
                <a:cs typeface="+mn-cs"/>
              </a:rPr>
              <a:t>Are you or UF eligible to apply?</a:t>
            </a:r>
          </a:p>
          <a:p>
            <a:pPr marL="742950" lvl="1" indent="-285750" eaLnBrk="0" hangingPunct="0">
              <a:lnSpc>
                <a:spcPct val="90000"/>
              </a:lnSpc>
              <a:spcBef>
                <a:spcPct val="20000"/>
              </a:spcBef>
              <a:buClr>
                <a:schemeClr val="folHlink"/>
              </a:buClr>
              <a:buSzPct val="70000"/>
              <a:buFont typeface="Wingdings" pitchFamily="2" charset="2"/>
              <a:buChar char="n"/>
              <a:defRPr/>
            </a:pPr>
            <a:r>
              <a:rPr lang="en-US" sz="1800" b="0" dirty="0">
                <a:latin typeface="+mn-lt"/>
                <a:cs typeface="+mn-cs"/>
              </a:rPr>
              <a:t>Will they fund what you need? Average award amount? Cost-sharing? </a:t>
            </a:r>
          </a:p>
          <a:p>
            <a:pPr marL="742950" lvl="1" indent="-285750" eaLnBrk="0" hangingPunct="0">
              <a:lnSpc>
                <a:spcPct val="90000"/>
              </a:lnSpc>
              <a:spcBef>
                <a:spcPct val="20000"/>
              </a:spcBef>
              <a:buClr>
                <a:schemeClr val="folHlink"/>
              </a:buClr>
              <a:buSzPct val="70000"/>
              <a:buFont typeface="Wingdings" pitchFamily="2" charset="2"/>
              <a:buChar char="n"/>
              <a:defRPr/>
            </a:pPr>
            <a:r>
              <a:rPr lang="en-US" sz="1800" b="0" dirty="0">
                <a:latin typeface="+mn-lt"/>
                <a:cs typeface="+mn-cs"/>
              </a:rPr>
              <a:t>Can you meet the deadline?</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Talk to funded colleagues</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Apply for internal or small grants</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Partner with successful PI</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Volunteer to review proposals</a:t>
            </a:r>
          </a:p>
          <a:p>
            <a:pPr marL="342900" indent="-342900" eaLnBrk="0" hangingPunct="0">
              <a:lnSpc>
                <a:spcPct val="90000"/>
              </a:lnSpc>
              <a:spcBef>
                <a:spcPct val="20000"/>
              </a:spcBef>
              <a:buClr>
                <a:schemeClr val="folHlink"/>
              </a:buClr>
              <a:buSzPct val="75000"/>
              <a:buFont typeface="Wingdings" pitchFamily="2" charset="2"/>
              <a:buChar char="n"/>
              <a:defRPr/>
            </a:pPr>
            <a:r>
              <a:rPr lang="en-US" sz="1800" b="0" dirty="0">
                <a:latin typeface="+mn-lt"/>
                <a:cs typeface="+mn-cs"/>
              </a:rPr>
              <a:t>Revise &amp; resubmit</a:t>
            </a:r>
          </a:p>
        </p:txBody>
      </p:sp>
      <p:sp>
        <p:nvSpPr>
          <p:cNvPr id="2" name="Slide Number Placeholder 1"/>
          <p:cNvSpPr>
            <a:spLocks noGrp="1"/>
          </p:cNvSpPr>
          <p:nvPr>
            <p:ph type="sldNum" sz="quarter" idx="12"/>
          </p:nvPr>
        </p:nvSpPr>
        <p:spPr/>
        <p:txBody>
          <a:bodyPr/>
          <a:lstStyle/>
          <a:p>
            <a:pPr>
              <a:defRPr/>
            </a:pPr>
            <a:fld id="{FA88BE50-9BF0-4BA9-8EFF-DF53A53FEAF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4294967295"/>
          </p:nvPr>
        </p:nvSpPr>
        <p:spPr>
          <a:xfrm>
            <a:off x="457200" y="2286000"/>
            <a:ext cx="7772400" cy="4267200"/>
          </a:xfrm>
        </p:spPr>
        <p:txBody>
          <a:bodyPr/>
          <a:lstStyle/>
          <a:p>
            <a:r>
              <a:rPr lang="en-US" dirty="0"/>
              <a:t>This is the office that will help you submit your already-prepared grant application</a:t>
            </a:r>
            <a:r>
              <a:rPr lang="en-US" dirty="0" smtClean="0"/>
              <a:t>.</a:t>
            </a:r>
          </a:p>
          <a:p>
            <a:pPr eaLnBrk="1" hangingPunct="1"/>
            <a:r>
              <a:rPr lang="en-US" dirty="0" smtClean="0"/>
              <a:t>Budget development assistance</a:t>
            </a:r>
          </a:p>
          <a:p>
            <a:pPr eaLnBrk="1" hangingPunct="1"/>
            <a:r>
              <a:rPr lang="en-US" dirty="0" smtClean="0"/>
              <a:t>DSR-1 form</a:t>
            </a:r>
          </a:p>
          <a:p>
            <a:pPr eaLnBrk="1" hangingPunct="1"/>
            <a:r>
              <a:rPr lang="en-US" dirty="0" smtClean="0"/>
              <a:t>MUST have signatures from Chair, Dean and then finally the institution</a:t>
            </a:r>
          </a:p>
          <a:p>
            <a:pPr eaLnBrk="1" hangingPunct="1"/>
            <a:r>
              <a:rPr lang="en-US" dirty="0" smtClean="0"/>
              <a:t>Review, sign and send proposals to the funding agency</a:t>
            </a:r>
          </a:p>
          <a:p>
            <a:pPr eaLnBrk="1" hangingPunct="1"/>
            <a:r>
              <a:rPr lang="en-US" dirty="0" smtClean="0"/>
              <a:t>Contract negotiation</a:t>
            </a:r>
          </a:p>
          <a:p>
            <a:pPr eaLnBrk="1" hangingPunct="1"/>
            <a:r>
              <a:rPr lang="en-US" dirty="0" smtClean="0"/>
              <a:t>Electronic proposal submission</a:t>
            </a:r>
          </a:p>
        </p:txBody>
      </p:sp>
      <p:sp>
        <p:nvSpPr>
          <p:cNvPr id="94211" name="Rectangle 2"/>
          <p:cNvSpPr>
            <a:spLocks noGrp="1" noChangeArrowheads="1"/>
          </p:cNvSpPr>
          <p:nvPr>
            <p:ph type="title" idx="4294967295"/>
          </p:nvPr>
        </p:nvSpPr>
        <p:spPr>
          <a:xfrm>
            <a:off x="0" y="762000"/>
            <a:ext cx="8229600" cy="1143000"/>
          </a:xfrm>
        </p:spPr>
        <p:txBody>
          <a:bodyPr>
            <a:normAutofit fontScale="90000"/>
          </a:bodyPr>
          <a:lstStyle/>
          <a:p>
            <a:pPr algn="ctr" eaLnBrk="1" hangingPunct="1"/>
            <a:r>
              <a:rPr lang="en-US" sz="4000" dirty="0" smtClean="0"/>
              <a:t>DSR Pre-Award Office</a:t>
            </a:r>
            <a:br>
              <a:rPr lang="en-US" sz="4000" dirty="0" smtClean="0"/>
            </a:br>
            <a:r>
              <a:rPr lang="en-US" sz="4000" i="1" dirty="0" smtClean="0">
                <a:hlinkClick r:id="rId3"/>
              </a:rPr>
              <a:t>ufproposals@ufl.edu</a:t>
            </a:r>
            <a:r>
              <a:rPr lang="en-US" sz="4000" i="1" dirty="0" smtClean="0"/>
              <a:t> or 392-9267 </a:t>
            </a:r>
            <a:endParaRPr lang="en-US" sz="4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4294967295"/>
          </p:nvPr>
        </p:nvSpPr>
        <p:spPr>
          <a:xfrm>
            <a:off x="609600" y="2209800"/>
            <a:ext cx="7010400" cy="3721100"/>
          </a:xfrm>
        </p:spPr>
        <p:txBody>
          <a:bodyPr/>
          <a:lstStyle/>
          <a:p>
            <a:pPr eaLnBrk="1" hangingPunct="1"/>
            <a:r>
              <a:rPr lang="en-US" dirty="0" smtClean="0"/>
              <a:t>Receives award notices from agencies</a:t>
            </a:r>
          </a:p>
          <a:p>
            <a:pPr eaLnBrk="1" hangingPunct="1"/>
            <a:r>
              <a:rPr lang="en-US" dirty="0" smtClean="0"/>
              <a:t>Generates internal Notice of Award Acceptance to campus accounting offices</a:t>
            </a:r>
          </a:p>
          <a:p>
            <a:pPr eaLnBrk="1" hangingPunct="1"/>
            <a:r>
              <a:rPr lang="en-US" dirty="0" smtClean="0"/>
              <a:t>Reviews, interprets award regulations</a:t>
            </a:r>
          </a:p>
          <a:p>
            <a:pPr eaLnBrk="1" hangingPunct="1"/>
            <a:r>
              <a:rPr lang="en-US" dirty="0" smtClean="0"/>
              <a:t>Negotiates subcontracts to awards</a:t>
            </a:r>
          </a:p>
          <a:p>
            <a:pPr eaLnBrk="1" hangingPunct="1"/>
            <a:r>
              <a:rPr lang="en-US" dirty="0" smtClean="0"/>
              <a:t>Approves no-cost extensions</a:t>
            </a:r>
          </a:p>
          <a:p>
            <a:pPr eaLnBrk="1" hangingPunct="1"/>
            <a:r>
              <a:rPr lang="en-US" dirty="0" smtClean="0"/>
              <a:t>Close-out transactions &amp; reports</a:t>
            </a:r>
          </a:p>
        </p:txBody>
      </p:sp>
      <p:sp>
        <p:nvSpPr>
          <p:cNvPr id="95235" name="Rectangle 2"/>
          <p:cNvSpPr>
            <a:spLocks noGrp="1" noChangeArrowheads="1"/>
          </p:cNvSpPr>
          <p:nvPr>
            <p:ph type="title" idx="4294967295"/>
          </p:nvPr>
        </p:nvSpPr>
        <p:spPr>
          <a:xfrm>
            <a:off x="0" y="762000"/>
            <a:ext cx="8229600" cy="1143000"/>
          </a:xfrm>
        </p:spPr>
        <p:txBody>
          <a:bodyPr>
            <a:normAutofit fontScale="90000"/>
          </a:bodyPr>
          <a:lstStyle/>
          <a:p>
            <a:pPr algn="ctr" eaLnBrk="1" hangingPunct="1"/>
            <a:r>
              <a:rPr lang="en-US" sz="4000" dirty="0" smtClean="0"/>
              <a:t>DSR Post-Award Office</a:t>
            </a:r>
            <a:br>
              <a:rPr lang="en-US" sz="4000" dirty="0" smtClean="0"/>
            </a:br>
            <a:r>
              <a:rPr lang="en-US" sz="4000" i="1" dirty="0" smtClean="0">
                <a:hlinkClick r:id="rId2"/>
              </a:rPr>
              <a:t>ufawards@ufl.edu</a:t>
            </a:r>
            <a:r>
              <a:rPr lang="en-US" sz="4000" i="1" dirty="0" smtClean="0"/>
              <a:t>  or 392-5991</a:t>
            </a:r>
            <a:endParaRPr lang="en-US" sz="4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4294967295"/>
          </p:nvPr>
        </p:nvSpPr>
        <p:spPr>
          <a:xfrm>
            <a:off x="0" y="1481138"/>
            <a:ext cx="7620000" cy="4995862"/>
          </a:xfrm>
        </p:spPr>
        <p:txBody>
          <a:bodyPr>
            <a:normAutofit/>
          </a:bodyPr>
          <a:lstStyle/>
          <a:p>
            <a:pPr marL="274320" indent="-274320" eaLnBrk="1" fontAlgn="auto" hangingPunct="1">
              <a:spcAft>
                <a:spcPts val="0"/>
              </a:spcAft>
              <a:buClr>
                <a:schemeClr val="accent3"/>
              </a:buClr>
              <a:buFont typeface="Wingdings 2"/>
              <a:buNone/>
              <a:defRPr/>
            </a:pPr>
            <a:r>
              <a:rPr lang="en-US" b="0" dirty="0" smtClean="0"/>
              <a:t>Internal</a:t>
            </a:r>
          </a:p>
          <a:p>
            <a:pPr marL="274320" indent="-274320" eaLnBrk="1" fontAlgn="auto" hangingPunct="1">
              <a:spcAft>
                <a:spcPts val="0"/>
              </a:spcAft>
              <a:buClr>
                <a:schemeClr val="accent3"/>
              </a:buClr>
              <a:buFont typeface="Wingdings 2"/>
              <a:buChar char=""/>
              <a:defRPr/>
            </a:pPr>
            <a:r>
              <a:rPr lang="en-US" b="0" dirty="0" smtClean="0"/>
              <a:t>Your Department &amp; College</a:t>
            </a:r>
          </a:p>
          <a:p>
            <a:pPr marL="274320" indent="-274320" eaLnBrk="1" fontAlgn="auto" hangingPunct="1">
              <a:spcAft>
                <a:spcPts val="0"/>
              </a:spcAft>
              <a:buClr>
                <a:schemeClr val="accent3"/>
              </a:buClr>
              <a:buFont typeface="Wingdings 2"/>
              <a:buChar char=""/>
              <a:defRPr/>
            </a:pPr>
            <a:r>
              <a:rPr lang="en-US" b="0" dirty="0" smtClean="0"/>
              <a:t>University-wide opportunities</a:t>
            </a:r>
          </a:p>
          <a:p>
            <a:pPr marL="274320" indent="-274320" eaLnBrk="1" fontAlgn="auto" hangingPunct="1">
              <a:spcAft>
                <a:spcPts val="0"/>
              </a:spcAft>
              <a:buClr>
                <a:schemeClr val="accent3"/>
              </a:buClr>
              <a:buFont typeface="Wingdings 2"/>
              <a:buNone/>
              <a:defRPr/>
            </a:pPr>
            <a:endParaRPr lang="en-US" b="0" dirty="0" smtClean="0"/>
          </a:p>
          <a:p>
            <a:pPr marL="274320" indent="-274320" eaLnBrk="1" fontAlgn="auto" hangingPunct="1">
              <a:spcAft>
                <a:spcPts val="0"/>
              </a:spcAft>
              <a:buClr>
                <a:schemeClr val="accent3"/>
              </a:buClr>
              <a:buFont typeface="Wingdings 2"/>
              <a:buNone/>
              <a:defRPr/>
            </a:pPr>
            <a:r>
              <a:rPr lang="en-US" b="0" dirty="0" smtClean="0"/>
              <a:t>External</a:t>
            </a:r>
          </a:p>
          <a:p>
            <a:pPr marL="274320" indent="-274320" eaLnBrk="1" fontAlgn="auto" hangingPunct="1">
              <a:spcAft>
                <a:spcPts val="0"/>
              </a:spcAft>
              <a:buClr>
                <a:schemeClr val="accent3"/>
              </a:buClr>
              <a:buFont typeface="Wingdings 2"/>
              <a:buChar char=""/>
              <a:defRPr/>
            </a:pPr>
            <a:r>
              <a:rPr lang="en-US" b="0" dirty="0" smtClean="0"/>
              <a:t>Professional Organizations</a:t>
            </a:r>
          </a:p>
          <a:p>
            <a:pPr marL="274320" indent="-274320" eaLnBrk="1" fontAlgn="auto" hangingPunct="1">
              <a:spcAft>
                <a:spcPts val="0"/>
              </a:spcAft>
              <a:buClr>
                <a:schemeClr val="accent3"/>
              </a:buClr>
              <a:buFont typeface="Wingdings 2"/>
              <a:buChar char=""/>
              <a:defRPr/>
            </a:pPr>
            <a:r>
              <a:rPr lang="en-US" b="0" dirty="0" smtClean="0"/>
              <a:t>Government Agencies</a:t>
            </a:r>
          </a:p>
          <a:p>
            <a:pPr marL="274320" indent="-274320" eaLnBrk="1" fontAlgn="auto" hangingPunct="1">
              <a:spcAft>
                <a:spcPts val="0"/>
              </a:spcAft>
              <a:buClr>
                <a:schemeClr val="accent3"/>
              </a:buClr>
              <a:buFont typeface="Wingdings 2"/>
              <a:buChar char=""/>
              <a:defRPr/>
            </a:pPr>
            <a:r>
              <a:rPr lang="en-US" b="0" dirty="0" smtClean="0"/>
              <a:t>Foundations</a:t>
            </a:r>
          </a:p>
          <a:p>
            <a:pPr marL="274320" indent="-274320" eaLnBrk="1" fontAlgn="auto" hangingPunct="1">
              <a:spcAft>
                <a:spcPts val="0"/>
              </a:spcAft>
              <a:buClr>
                <a:schemeClr val="accent3"/>
              </a:buClr>
              <a:buFont typeface="Wingdings 2"/>
              <a:buChar char=""/>
              <a:defRPr/>
            </a:pPr>
            <a:endParaRPr lang="en-US" b="0" dirty="0" smtClean="0"/>
          </a:p>
          <a:p>
            <a:pPr marL="274320" indent="-274320" eaLnBrk="1" fontAlgn="auto" hangingPunct="1">
              <a:spcAft>
                <a:spcPts val="0"/>
              </a:spcAft>
              <a:buClr>
                <a:schemeClr val="accent3"/>
              </a:buClr>
              <a:buFont typeface="Wingdings 2"/>
              <a:buChar char=""/>
              <a:defRPr/>
            </a:pPr>
            <a:r>
              <a:rPr lang="en-US" b="0" dirty="0" smtClean="0"/>
              <a:t>List of graduate student opportunities: </a:t>
            </a:r>
            <a:r>
              <a:rPr lang="en-US" sz="2000" b="0" u="sng" dirty="0" smtClean="0">
                <a:hlinkClick r:id="rId2"/>
              </a:rPr>
              <a:t>http://research.ufl.edu/research-program-development/external-funding.html</a:t>
            </a:r>
            <a:r>
              <a:rPr lang="en-US" sz="2000" b="0" dirty="0" smtClean="0"/>
              <a:t> (Look near the top for link to Graduate Student Funding Opportunities handout)</a:t>
            </a:r>
          </a:p>
          <a:p>
            <a:pPr marL="274320" indent="-274320" eaLnBrk="1" fontAlgn="auto" hangingPunct="1">
              <a:spcAft>
                <a:spcPts val="0"/>
              </a:spcAft>
              <a:buClr>
                <a:schemeClr val="accent3"/>
              </a:buClr>
              <a:buFont typeface="Wingdings 2"/>
              <a:buNone/>
              <a:defRPr/>
            </a:pPr>
            <a:r>
              <a:rPr lang="en-US" sz="1900" b="0" dirty="0" smtClean="0"/>
              <a:t> </a:t>
            </a:r>
          </a:p>
        </p:txBody>
      </p:sp>
      <p:sp>
        <p:nvSpPr>
          <p:cNvPr id="4" name="Rectangle 2"/>
          <p:cNvSpPr txBox="1">
            <a:spLocks noChangeArrowheads="1"/>
          </p:cNvSpPr>
          <p:nvPr/>
        </p:nvSpPr>
        <p:spPr>
          <a:xfrm>
            <a:off x="457200" y="762000"/>
            <a:ext cx="8229600" cy="655638"/>
          </a:xfrm>
          <a:prstGeom prst="rect">
            <a:avLst/>
          </a:prstGeom>
        </p:spPr>
        <p:txBody>
          <a:bodyPr/>
          <a:lstStyle/>
          <a:p>
            <a:pPr algn="ctr" fontAlgn="auto">
              <a:spcAft>
                <a:spcPts val="0"/>
              </a:spcAft>
              <a:defRPr/>
            </a:pPr>
            <a:r>
              <a:rPr lang="en-US" sz="4000" dirty="0" smtClean="0">
                <a:solidFill>
                  <a:schemeClr val="tx2"/>
                </a:solidFill>
                <a:effectLst>
                  <a:outerShdw blurRad="31750" dist="25400" dir="5400000" algn="tl" rotWithShape="0">
                    <a:srgbClr val="000000">
                      <a:alpha val="25000"/>
                    </a:srgbClr>
                  </a:outerShdw>
                </a:effectLst>
                <a:latin typeface="+mj-lt"/>
                <a:ea typeface="+mj-ea"/>
                <a:cs typeface="+mj-cs"/>
              </a:rPr>
              <a:t>Funding Sources</a:t>
            </a:r>
            <a:endParaRPr lang="en-US" sz="4000"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0" y="1905000"/>
            <a:ext cx="7010400" cy="3962400"/>
          </a:xfrm>
        </p:spPr>
        <p:txBody>
          <a:bodyPr>
            <a:noAutofit/>
          </a:bodyPr>
          <a:lstStyle/>
          <a:p>
            <a:pPr marL="274320" indent="-274320" eaLnBrk="1" fontAlgn="auto" hangingPunct="1">
              <a:spcAft>
                <a:spcPts val="0"/>
              </a:spcAft>
              <a:buClr>
                <a:schemeClr val="accent3"/>
              </a:buClr>
              <a:buFont typeface="Wingdings 2"/>
              <a:buNone/>
              <a:defRPr/>
            </a:pPr>
            <a:r>
              <a:rPr lang="en-US" sz="1600" b="1" dirty="0" smtClean="0"/>
              <a:t>Office of Research –Graduate Student Travel Fund</a:t>
            </a:r>
          </a:p>
          <a:p>
            <a:pPr marL="274320" indent="-274320">
              <a:spcAft>
                <a:spcPts val="0"/>
              </a:spcAft>
              <a:buClr>
                <a:schemeClr val="accent3"/>
              </a:buClr>
              <a:defRPr/>
            </a:pPr>
            <a:r>
              <a:rPr lang="en-US" sz="1600" dirty="0">
                <a:hlinkClick r:id="rId2"/>
              </a:rPr>
              <a:t>http://</a:t>
            </a:r>
            <a:r>
              <a:rPr lang="en-US" sz="1600" dirty="0" smtClean="0">
                <a:hlinkClick r:id="rId2"/>
              </a:rPr>
              <a:t>research.ufl.edu/research-program-development/internal-competitive-funding.html</a:t>
            </a:r>
            <a:endParaRPr lang="en-US" sz="1600" dirty="0" smtClean="0"/>
          </a:p>
          <a:p>
            <a:pPr marL="274320" indent="-274320">
              <a:spcAft>
                <a:spcPts val="0"/>
              </a:spcAft>
              <a:buClr>
                <a:schemeClr val="accent3"/>
              </a:buClr>
              <a:defRPr/>
            </a:pPr>
            <a:r>
              <a:rPr lang="en-US" sz="1600" dirty="0" smtClean="0"/>
              <a:t>Maximum $300 + 1:1 match by college/dept</a:t>
            </a:r>
          </a:p>
          <a:p>
            <a:pPr marL="274320" indent="-274320" eaLnBrk="1" fontAlgn="auto" hangingPunct="1">
              <a:spcAft>
                <a:spcPts val="0"/>
              </a:spcAft>
              <a:buClr>
                <a:schemeClr val="accent3"/>
              </a:buClr>
              <a:buFont typeface="Wingdings 2"/>
              <a:buChar char=""/>
              <a:defRPr/>
            </a:pPr>
            <a:r>
              <a:rPr lang="en-US" sz="1600" dirty="0" smtClean="0"/>
              <a:t>Presentation at national meeting OR unique off-site research experience</a:t>
            </a:r>
          </a:p>
          <a:p>
            <a:pPr marL="274320" indent="-274320" eaLnBrk="1" fontAlgn="auto" hangingPunct="1">
              <a:spcAft>
                <a:spcPts val="0"/>
              </a:spcAft>
              <a:buClr>
                <a:schemeClr val="accent3"/>
              </a:buClr>
              <a:buFont typeface="Wingdings 2"/>
              <a:buChar char=""/>
              <a:defRPr/>
            </a:pPr>
            <a:r>
              <a:rPr lang="en-US" sz="1600" dirty="0" smtClean="0"/>
              <a:t>Apply minimum 1 month before travel</a:t>
            </a:r>
          </a:p>
          <a:p>
            <a:pPr marL="274320" indent="-274320" eaLnBrk="1" fontAlgn="auto" hangingPunct="1">
              <a:spcAft>
                <a:spcPts val="0"/>
              </a:spcAft>
              <a:buClr>
                <a:schemeClr val="accent3"/>
              </a:buClr>
              <a:buFont typeface="Wingdings 2"/>
              <a:buChar char=""/>
              <a:defRPr/>
            </a:pPr>
            <a:r>
              <a:rPr lang="en-US" sz="1600" dirty="0" smtClean="0"/>
              <a:t>Priority to doctoral-level students</a:t>
            </a:r>
          </a:p>
          <a:p>
            <a:pPr marL="274320" indent="-274320" eaLnBrk="1" fontAlgn="auto" hangingPunct="1">
              <a:spcAft>
                <a:spcPts val="0"/>
              </a:spcAft>
              <a:buClr>
                <a:schemeClr val="accent3"/>
              </a:buClr>
              <a:buFont typeface="Wingdings 2"/>
              <a:buNone/>
              <a:defRPr/>
            </a:pPr>
            <a:endParaRPr lang="en-US" sz="1600" dirty="0" smtClean="0"/>
          </a:p>
          <a:p>
            <a:pPr marL="274320" indent="-274320" eaLnBrk="1" fontAlgn="auto" hangingPunct="1">
              <a:spcAft>
                <a:spcPts val="0"/>
              </a:spcAft>
              <a:buClr>
                <a:schemeClr val="accent3"/>
              </a:buClr>
              <a:buFont typeface="Wingdings 2"/>
              <a:buNone/>
              <a:defRPr/>
            </a:pPr>
            <a:r>
              <a:rPr lang="en-US" sz="1600" b="1" dirty="0" smtClean="0"/>
              <a:t>UF Graduate Student Council –Travel Grants</a:t>
            </a:r>
          </a:p>
          <a:p>
            <a:pPr marL="274320" indent="-274320">
              <a:spcAft>
                <a:spcPts val="0"/>
              </a:spcAft>
              <a:buClr>
                <a:schemeClr val="accent3"/>
              </a:buClr>
              <a:defRPr/>
            </a:pPr>
            <a:r>
              <a:rPr lang="en-US" sz="1600" u="sng" dirty="0">
                <a:hlinkClick r:id="rId3"/>
              </a:rPr>
              <a:t>http://gsc.sg.ufl.edu/grants</a:t>
            </a:r>
            <a:r>
              <a:rPr lang="en-US" sz="1600" u="sng" dirty="0" smtClean="0">
                <a:hlinkClick r:id="rId3"/>
              </a:rPr>
              <a:t>/</a:t>
            </a:r>
            <a:endParaRPr lang="en-US" sz="1600" u="sng" dirty="0" smtClean="0"/>
          </a:p>
          <a:p>
            <a:pPr marL="274320" indent="-274320">
              <a:spcAft>
                <a:spcPts val="0"/>
              </a:spcAft>
              <a:buClr>
                <a:schemeClr val="accent3"/>
              </a:buClr>
              <a:buFont typeface="Wingdings 2"/>
              <a:buChar char=""/>
              <a:defRPr/>
            </a:pPr>
            <a:r>
              <a:rPr lang="en-US" sz="1600" dirty="0" smtClean="0"/>
              <a:t>$250 reimbursement-based awards, funding up to half of travel costs</a:t>
            </a:r>
          </a:p>
          <a:p>
            <a:pPr marL="274320" indent="-274320" eaLnBrk="1" fontAlgn="auto" hangingPunct="1">
              <a:spcAft>
                <a:spcPts val="0"/>
              </a:spcAft>
              <a:buClr>
                <a:schemeClr val="accent3"/>
              </a:buClr>
              <a:buFont typeface="Wingdings 2"/>
              <a:buChar char=""/>
              <a:defRPr/>
            </a:pPr>
            <a:r>
              <a:rPr lang="en-US" sz="1600" dirty="0" smtClean="0"/>
              <a:t>For graduate students presenting their research or participating in professional development at conferences</a:t>
            </a:r>
          </a:p>
          <a:p>
            <a:pPr marL="274320" indent="-274320" eaLnBrk="1" fontAlgn="auto" hangingPunct="1">
              <a:spcAft>
                <a:spcPts val="0"/>
              </a:spcAft>
              <a:buClr>
                <a:schemeClr val="accent3"/>
              </a:buClr>
              <a:buFont typeface="Wingdings 2"/>
              <a:buChar char=""/>
              <a:defRPr/>
            </a:pPr>
            <a:r>
              <a:rPr lang="en-US" sz="1600" dirty="0" smtClean="0"/>
              <a:t>Submit at least 6 weeks before conference</a:t>
            </a:r>
          </a:p>
        </p:txBody>
      </p:sp>
      <p:sp>
        <p:nvSpPr>
          <p:cNvPr id="55299" name="Rectangle 2"/>
          <p:cNvSpPr>
            <a:spLocks noGrp="1" noChangeArrowheads="1"/>
          </p:cNvSpPr>
          <p:nvPr>
            <p:ph type="title" idx="4294967295"/>
          </p:nvPr>
        </p:nvSpPr>
        <p:spPr>
          <a:xfrm>
            <a:off x="457200" y="914400"/>
            <a:ext cx="7620000" cy="762000"/>
          </a:xfrm>
        </p:spPr>
        <p:txBody>
          <a:bodyPr>
            <a:normAutofit fontScale="90000"/>
          </a:bodyPr>
          <a:lstStyle/>
          <a:p>
            <a:pPr algn="ctr" eaLnBrk="1" hangingPunct="1"/>
            <a:r>
              <a:rPr lang="en-US" sz="4400" b="1" dirty="0" smtClean="0"/>
              <a:t>Graduate Student Travel Grants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4294967295"/>
          </p:nvPr>
        </p:nvSpPr>
        <p:spPr>
          <a:xfrm>
            <a:off x="0" y="1600200"/>
            <a:ext cx="7848600" cy="4953000"/>
          </a:xfrm>
        </p:spPr>
        <p:txBody>
          <a:bodyPr>
            <a:normAutofit fontScale="92500" lnSpcReduction="10000"/>
          </a:bodyPr>
          <a:lstStyle/>
          <a:p>
            <a:pPr eaLnBrk="1" fontAlgn="auto" hangingPunct="1">
              <a:spcAft>
                <a:spcPts val="0"/>
              </a:spcAft>
              <a:buClr>
                <a:schemeClr val="accent3"/>
              </a:buClr>
              <a:defRPr/>
            </a:pPr>
            <a:r>
              <a:rPr lang="en-US" dirty="0" smtClean="0"/>
              <a:t>Research Program Development website provides information on external funding sources:</a:t>
            </a:r>
          </a:p>
          <a:p>
            <a:pPr marL="640080" lvl="1" indent="-246888">
              <a:buFont typeface="Wingdings 2"/>
              <a:buChar char=""/>
              <a:defRPr/>
            </a:pPr>
            <a:r>
              <a:rPr lang="en-US" sz="1800" dirty="0">
                <a:hlinkClick r:id="rId3"/>
              </a:rPr>
              <a:t>http://</a:t>
            </a:r>
            <a:r>
              <a:rPr lang="en-US" sz="1800" dirty="0" smtClean="0">
                <a:hlinkClick r:id="rId3"/>
              </a:rPr>
              <a:t>research.ufl.edu/research-program-development/external-funding.html</a:t>
            </a:r>
            <a:endParaRPr lang="en-US" sz="1800" dirty="0" smtClean="0"/>
          </a:p>
          <a:p>
            <a:pPr indent="-64008">
              <a:defRPr/>
            </a:pPr>
            <a:r>
              <a:rPr lang="en-US" sz="2800" dirty="0" smtClean="0"/>
              <a:t>Searchable Databases</a:t>
            </a:r>
          </a:p>
          <a:p>
            <a:pPr marL="640080" lvl="1" indent="-246888" eaLnBrk="1" fontAlgn="auto" hangingPunct="1">
              <a:spcAft>
                <a:spcPts val="0"/>
              </a:spcAft>
              <a:buFont typeface="Wingdings 2"/>
              <a:buChar char=""/>
              <a:defRPr/>
            </a:pPr>
            <a:r>
              <a:rPr lang="en-US" sz="1700" dirty="0" smtClean="0"/>
              <a:t>Federal opportunities: </a:t>
            </a:r>
            <a:r>
              <a:rPr lang="en-US" sz="1700" b="1" dirty="0" smtClean="0"/>
              <a:t>Grants.gov</a:t>
            </a:r>
            <a:r>
              <a:rPr lang="en-US" sz="1700" dirty="0" smtClean="0"/>
              <a:t> (</a:t>
            </a:r>
            <a:r>
              <a:rPr lang="en-US" sz="1700" dirty="0" smtClean="0">
                <a:hlinkClick r:id="rId4"/>
              </a:rPr>
              <a:t>www.grants.gov</a:t>
            </a:r>
            <a:r>
              <a:rPr lang="en-US" sz="1700" dirty="0" smtClean="0"/>
              <a:t>)</a:t>
            </a:r>
          </a:p>
          <a:p>
            <a:pPr marL="640080" lvl="1" indent="-246888" eaLnBrk="1" fontAlgn="auto" hangingPunct="1">
              <a:spcAft>
                <a:spcPts val="0"/>
              </a:spcAft>
              <a:buFont typeface="Wingdings 2"/>
              <a:buChar char=""/>
              <a:defRPr/>
            </a:pPr>
            <a:r>
              <a:rPr lang="en-US" sz="1700" dirty="0" smtClean="0"/>
              <a:t>Foundations: </a:t>
            </a:r>
            <a:r>
              <a:rPr lang="en-US" sz="1700" b="1" dirty="0" smtClean="0"/>
              <a:t>Chronicle of Philanthropy </a:t>
            </a:r>
            <a:r>
              <a:rPr lang="en-US" sz="1700" dirty="0" smtClean="0"/>
              <a:t>(</a:t>
            </a:r>
            <a:r>
              <a:rPr lang="en-US" sz="1700" dirty="0" smtClean="0">
                <a:hlinkClick r:id="rId5"/>
              </a:rPr>
              <a:t>http://philanthropy.com/deadlines/</a:t>
            </a:r>
            <a:r>
              <a:rPr lang="en-US" sz="1700" dirty="0" smtClean="0"/>
              <a:t>)</a:t>
            </a:r>
          </a:p>
          <a:p>
            <a:pPr marL="640080" lvl="1" indent="-246888" eaLnBrk="1" fontAlgn="auto" hangingPunct="1">
              <a:spcAft>
                <a:spcPts val="0"/>
              </a:spcAft>
              <a:buFont typeface="Wingdings 2"/>
              <a:buChar char=""/>
              <a:defRPr/>
            </a:pPr>
            <a:r>
              <a:rPr lang="en-US" sz="1700" b="1" dirty="0" err="1" smtClean="0"/>
              <a:t>GrantForward</a:t>
            </a:r>
            <a:r>
              <a:rPr lang="en-US" sz="1700" dirty="0" smtClean="0"/>
              <a:t> (formerly IRIS – </a:t>
            </a:r>
            <a:r>
              <a:rPr lang="en-US" sz="1700" dirty="0" smtClean="0">
                <a:hlinkClick r:id="rId6"/>
              </a:rPr>
              <a:t>https://www.grantforward.com</a:t>
            </a:r>
            <a:r>
              <a:rPr lang="en-US" sz="1700" dirty="0" smtClean="0"/>
              <a:t>) </a:t>
            </a:r>
          </a:p>
          <a:p>
            <a:pPr marL="640080" lvl="1" indent="-246888" eaLnBrk="1" fontAlgn="auto" hangingPunct="1">
              <a:spcAft>
                <a:spcPts val="0"/>
              </a:spcAft>
              <a:buFont typeface="Wingdings 2"/>
              <a:buChar char=""/>
              <a:defRPr/>
            </a:pPr>
            <a:r>
              <a:rPr lang="en-US" sz="1700" b="1" dirty="0" smtClean="0"/>
              <a:t>COS/Pivot</a:t>
            </a:r>
          </a:p>
          <a:p>
            <a:pPr lvl="2" indent="-246888" eaLnBrk="1" fontAlgn="auto" hangingPunct="1">
              <a:spcAft>
                <a:spcPts val="0"/>
              </a:spcAft>
              <a:buFont typeface="Wingdings 2"/>
              <a:buChar char=""/>
              <a:defRPr/>
            </a:pPr>
            <a:r>
              <a:rPr lang="en-US" sz="1800" dirty="0" smtClean="0"/>
              <a:t>Funding Searches and Funding Email Alerts</a:t>
            </a:r>
          </a:p>
          <a:p>
            <a:pPr lvl="2" indent="-246888" eaLnBrk="1" fontAlgn="auto" hangingPunct="1">
              <a:spcAft>
                <a:spcPts val="0"/>
              </a:spcAft>
              <a:buFont typeface="Wingdings 2"/>
              <a:buChar char=""/>
              <a:defRPr/>
            </a:pPr>
            <a:r>
              <a:rPr lang="en-US" sz="1800" dirty="0" smtClean="0"/>
              <a:t>To register: </a:t>
            </a:r>
            <a:r>
              <a:rPr lang="en-US" sz="1800" dirty="0" smtClean="0">
                <a:hlinkClick r:id="rId7"/>
              </a:rPr>
              <a:t>http://pivot.cos.com/</a:t>
            </a:r>
            <a:r>
              <a:rPr lang="en-US" sz="1800" dirty="0" smtClean="0"/>
              <a:t> and click on “sign up” (top right) while on campus</a:t>
            </a:r>
          </a:p>
          <a:p>
            <a:pPr lvl="2" indent="-246888" eaLnBrk="1" fontAlgn="auto" hangingPunct="1">
              <a:spcAft>
                <a:spcPts val="0"/>
              </a:spcAft>
              <a:buFont typeface="Wingdings 2"/>
              <a:buChar char=""/>
              <a:defRPr/>
            </a:pPr>
            <a:r>
              <a:rPr lang="en-US" sz="1800" dirty="0" smtClean="0"/>
              <a:t>Create your Profile</a:t>
            </a:r>
          </a:p>
          <a:p>
            <a:pPr lvl="2" indent="-246888" eaLnBrk="1" fontAlgn="auto" hangingPunct="1">
              <a:spcAft>
                <a:spcPts val="0"/>
              </a:spcAft>
              <a:buFont typeface="Wingdings 2"/>
              <a:buChar char=""/>
              <a:defRPr/>
            </a:pPr>
            <a:r>
              <a:rPr lang="en-US" sz="1800" dirty="0" smtClean="0"/>
              <a:t>Funding alerts based on info in PI’s Pivot Profile (or can set up specific searches, save them and have them emailed to you as funding alerts)</a:t>
            </a:r>
          </a:p>
          <a:p>
            <a:pPr marL="274320" indent="-274320" eaLnBrk="1" fontAlgn="auto" hangingPunct="1">
              <a:spcAft>
                <a:spcPts val="0"/>
              </a:spcAft>
              <a:buClr>
                <a:schemeClr val="accent3"/>
              </a:buClr>
              <a:buFont typeface="Wingdings 2"/>
              <a:buChar char=""/>
              <a:defRPr/>
            </a:pPr>
            <a:endParaRPr lang="en-US" sz="1400" dirty="0" smtClean="0"/>
          </a:p>
          <a:p>
            <a:pPr marL="640080" lvl="1" indent="-246888" eaLnBrk="1" fontAlgn="auto" hangingPunct="1">
              <a:spcAft>
                <a:spcPts val="0"/>
              </a:spcAft>
              <a:buFont typeface="Wingdings 2"/>
              <a:buChar char=""/>
              <a:defRPr/>
            </a:pPr>
            <a:endParaRPr lang="en-US" dirty="0" smtClean="0"/>
          </a:p>
        </p:txBody>
      </p:sp>
      <p:sp>
        <p:nvSpPr>
          <p:cNvPr id="56323" name="Rectangle 2"/>
          <p:cNvSpPr>
            <a:spLocks noGrp="1" noChangeArrowheads="1"/>
          </p:cNvSpPr>
          <p:nvPr>
            <p:ph type="title" idx="4294967295"/>
          </p:nvPr>
        </p:nvSpPr>
        <p:spPr>
          <a:xfrm>
            <a:off x="228600" y="609600"/>
            <a:ext cx="8229600" cy="792163"/>
          </a:xfrm>
        </p:spPr>
        <p:txBody>
          <a:bodyPr>
            <a:normAutofit fontScale="90000"/>
          </a:bodyPr>
          <a:lstStyle/>
          <a:p>
            <a:pPr algn="ctr" eaLnBrk="1" hangingPunct="1"/>
            <a:r>
              <a:rPr lang="en-US" sz="4000" b="1" dirty="0" smtClean="0"/>
              <a:t>Finding Funding:</a:t>
            </a:r>
            <a:br>
              <a:rPr lang="en-US" sz="4000" b="1" dirty="0" smtClean="0"/>
            </a:br>
            <a:r>
              <a:rPr lang="en-US" sz="4000" b="1" dirty="0" smtClean="0"/>
              <a:t>Where to Look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8229600" cy="5657850"/>
          </a:xfrm>
          <a:prstGeom prst="rect">
            <a:avLst/>
          </a:prstGeom>
        </p:spPr>
      </p:pic>
      <p:sp>
        <p:nvSpPr>
          <p:cNvPr id="3" name="TextBox 2"/>
          <p:cNvSpPr txBox="1"/>
          <p:nvPr/>
        </p:nvSpPr>
        <p:spPr>
          <a:xfrm>
            <a:off x="3505200" y="1600200"/>
            <a:ext cx="4357283" cy="461665"/>
          </a:xfrm>
          <a:prstGeom prst="rect">
            <a:avLst/>
          </a:prstGeom>
          <a:noFill/>
          <a:ln>
            <a:solidFill>
              <a:srgbClr val="FFC000"/>
            </a:solidFill>
          </a:ln>
        </p:spPr>
        <p:txBody>
          <a:bodyPr wrap="none" rtlCol="0">
            <a:spAutoFit/>
          </a:bodyPr>
          <a:lstStyle/>
          <a:p>
            <a:r>
              <a:rPr lang="en-US" dirty="0" smtClean="0">
                <a:latin typeface="+mn-lt"/>
              </a:rPr>
              <a:t>Can search for a profile here</a:t>
            </a:r>
            <a:endParaRPr lang="en-US" dirty="0">
              <a:latin typeface="+mn-lt"/>
            </a:endParaRPr>
          </a:p>
        </p:txBody>
      </p:sp>
      <p:sp>
        <p:nvSpPr>
          <p:cNvPr id="5" name="Oval 4"/>
          <p:cNvSpPr/>
          <p:nvPr/>
        </p:nvSpPr>
        <p:spPr>
          <a:xfrm>
            <a:off x="304800" y="2061864"/>
            <a:ext cx="1905000" cy="136713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119187"/>
            <a:ext cx="8786047" cy="4443413"/>
          </a:xfrm>
          <a:prstGeom prst="rect">
            <a:avLst/>
          </a:prstGeom>
        </p:spPr>
      </p:pic>
      <p:sp>
        <p:nvSpPr>
          <p:cNvPr id="3" name="TextBox 2"/>
          <p:cNvSpPr txBox="1"/>
          <p:nvPr/>
        </p:nvSpPr>
        <p:spPr>
          <a:xfrm>
            <a:off x="1084185" y="457200"/>
            <a:ext cx="7486345" cy="461665"/>
          </a:xfrm>
          <a:prstGeom prst="rect">
            <a:avLst/>
          </a:prstGeom>
          <a:noFill/>
          <a:ln>
            <a:solidFill>
              <a:srgbClr val="FFC000"/>
            </a:solidFill>
          </a:ln>
        </p:spPr>
        <p:txBody>
          <a:bodyPr wrap="none" rtlCol="0">
            <a:spAutoFit/>
          </a:bodyPr>
          <a:lstStyle/>
          <a:p>
            <a:r>
              <a:rPr lang="en-US" dirty="0" smtClean="0">
                <a:latin typeface="+mn-lt"/>
              </a:rPr>
              <a:t>Established scholars mostly already have profiles</a:t>
            </a:r>
            <a:endParaRPr lang="en-US" dirty="0">
              <a:latin typeface="+mn-lt"/>
            </a:endParaRPr>
          </a:p>
        </p:txBody>
      </p:sp>
      <p:sp>
        <p:nvSpPr>
          <p:cNvPr id="4" name="Oval 3"/>
          <p:cNvSpPr/>
          <p:nvPr/>
        </p:nvSpPr>
        <p:spPr>
          <a:xfrm>
            <a:off x="457200" y="4191000"/>
            <a:ext cx="1371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4495800"/>
            <a:ext cx="2209800" cy="1295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12" y="809625"/>
            <a:ext cx="6810375" cy="52387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Essential</Template>
  <TotalTime>3690</TotalTime>
  <Words>2376</Words>
  <Application>Microsoft Office PowerPoint</Application>
  <PresentationFormat>On-screen Show (4:3)</PresentationFormat>
  <Paragraphs>184</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Essential</vt:lpstr>
      <vt:lpstr>How to Find Funding Using Key Words and Proper Databases</vt:lpstr>
      <vt:lpstr>PowerPoint Presentation</vt:lpstr>
      <vt:lpstr>PowerPoint Presentation</vt:lpstr>
      <vt:lpstr>PowerPoint Presentation</vt:lpstr>
      <vt:lpstr>Graduate Student Travel Grants</vt:lpstr>
      <vt:lpstr>Finding Funding: Where to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UF Libraries Grant Resources</vt:lpstr>
      <vt:lpstr>UF Funding Opportunities Page Published weekly (Fridays) – www.research.ufl.edu/funding Requires Gatorlink login</vt:lpstr>
      <vt:lpstr>PowerPoint Presentation</vt:lpstr>
      <vt:lpstr>PowerPoint Presentation</vt:lpstr>
      <vt:lpstr>DSR Pre-Award Office ufproposals@ufl.edu or 392-9267 </vt:lpstr>
      <vt:lpstr>DSR Post-Award Office ufawards@ufl.edu  or 392-5991</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 Research &amp; Graduate Programs</dc:title>
  <dc:creator>Sobha Jaishankar</dc:creator>
  <cp:lastModifiedBy>Jenn Hubbs</cp:lastModifiedBy>
  <cp:revision>263</cp:revision>
  <dcterms:created xsi:type="dcterms:W3CDTF">2000-07-10T20:09:21Z</dcterms:created>
  <dcterms:modified xsi:type="dcterms:W3CDTF">2013-05-16T14:04:40Z</dcterms:modified>
</cp:coreProperties>
</file>